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57" r:id="rId2"/>
    <p:sldId id="312" r:id="rId3"/>
    <p:sldId id="320" r:id="rId4"/>
    <p:sldId id="263" r:id="rId5"/>
    <p:sldId id="264" r:id="rId6"/>
    <p:sldId id="294" r:id="rId7"/>
    <p:sldId id="295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296" r:id="rId17"/>
    <p:sldId id="297" r:id="rId18"/>
    <p:sldId id="298" r:id="rId19"/>
    <p:sldId id="299" r:id="rId20"/>
    <p:sldId id="352" r:id="rId21"/>
    <p:sldId id="353" r:id="rId22"/>
    <p:sldId id="354" r:id="rId23"/>
    <p:sldId id="329" r:id="rId24"/>
    <p:sldId id="330" r:id="rId25"/>
    <p:sldId id="355" r:id="rId26"/>
    <p:sldId id="331" r:id="rId27"/>
    <p:sldId id="333" r:id="rId28"/>
    <p:sldId id="301" r:id="rId29"/>
    <p:sldId id="300" r:id="rId30"/>
    <p:sldId id="302" r:id="rId31"/>
    <p:sldId id="332" r:id="rId32"/>
    <p:sldId id="265" r:id="rId33"/>
    <p:sldId id="310" r:id="rId34"/>
    <p:sldId id="311" r:id="rId35"/>
    <p:sldId id="272" r:id="rId36"/>
    <p:sldId id="273" r:id="rId37"/>
    <p:sldId id="315" r:id="rId38"/>
    <p:sldId id="316" r:id="rId39"/>
    <p:sldId id="317" r:id="rId40"/>
    <p:sldId id="318" r:id="rId41"/>
    <p:sldId id="319" r:id="rId42"/>
    <p:sldId id="357" r:id="rId43"/>
    <p:sldId id="334" r:id="rId44"/>
    <p:sldId id="335" r:id="rId45"/>
    <p:sldId id="336" r:id="rId46"/>
    <p:sldId id="344" r:id="rId47"/>
    <p:sldId id="351" r:id="rId48"/>
    <p:sldId id="337" r:id="rId49"/>
    <p:sldId id="338" r:id="rId50"/>
    <p:sldId id="339" r:id="rId51"/>
    <p:sldId id="340" r:id="rId52"/>
    <p:sldId id="341" r:id="rId53"/>
    <p:sldId id="342" r:id="rId54"/>
    <p:sldId id="343" r:id="rId55"/>
    <p:sldId id="275" r:id="rId56"/>
    <p:sldId id="276" r:id="rId57"/>
    <p:sldId id="277" r:id="rId58"/>
    <p:sldId id="345" r:id="rId59"/>
    <p:sldId id="346" r:id="rId60"/>
    <p:sldId id="347" r:id="rId61"/>
    <p:sldId id="278" r:id="rId62"/>
    <p:sldId id="348" r:id="rId63"/>
    <p:sldId id="349" r:id="rId64"/>
    <p:sldId id="350" r:id="rId65"/>
    <p:sldId id="279" r:id="rId66"/>
    <p:sldId id="280" r:id="rId67"/>
    <p:sldId id="281" r:id="rId68"/>
    <p:sldId id="283" r:id="rId69"/>
    <p:sldId id="284" r:id="rId70"/>
    <p:sldId id="285" r:id="rId71"/>
    <p:sldId id="286" r:id="rId72"/>
    <p:sldId id="356" r:id="rId73"/>
    <p:sldId id="287" r:id="rId74"/>
    <p:sldId id="288" r:id="rId75"/>
    <p:sldId id="289" r:id="rId76"/>
    <p:sldId id="290" r:id="rId77"/>
    <p:sldId id="291" r:id="rId78"/>
    <p:sldId id="292" r:id="rId79"/>
    <p:sldId id="293" r:id="rId80"/>
    <p:sldId id="305" r:id="rId81"/>
    <p:sldId id="307" r:id="rId82"/>
    <p:sldId id="308" r:id="rId8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>
      <p:cViewPr varScale="1">
        <p:scale>
          <a:sx n="52" d="100"/>
          <a:sy n="52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A7B7E-7B5D-4AEF-892A-89ABE21914B8}" type="datetimeFigureOut">
              <a:rPr lang="da-DK" smtClean="0"/>
              <a:t>01-05-2014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A9FDE-5951-4DA3-9F91-FEEF5D69A5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975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8398E6F0-80B6-40C7-BE48-12BB54DDA1BF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8F72ADDB-084F-4ED9-B160-5CBCAEB8FBB3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0EB6008C-C540-4DF5-8684-5C0A0C6AC8CE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C029AFC3-CE35-46C1-859B-4D9D1C8ADCB5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5376F-244D-4A46-87E1-8B9A00AB800A}" type="slidenum">
              <a:rPr lang="da-DK"/>
              <a:pPr/>
              <a:t>66</a:t>
            </a:fld>
            <a:endParaRPr lang="da-DK"/>
          </a:p>
        </p:txBody>
      </p:sp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971D1366-DCD9-4FBE-BCE7-087CB63B2864}" type="slidenum">
              <a:rPr lang="da-DK" sz="1200">
                <a:solidFill>
                  <a:srgbClr val="000000"/>
                </a:solidFill>
                <a:latin typeface="Calibri" pitchFamily="34" charset="0"/>
              </a:rPr>
              <a:pPr algn="r"/>
              <a:t>66</a:t>
            </a:fld>
            <a:endParaRPr lang="da-DK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D2F1F-4D94-4584-AFE3-FFE408F3DA2E}" type="slidenum">
              <a:rPr lang="da-DK"/>
              <a:pPr/>
              <a:t>67</a:t>
            </a:fld>
            <a:endParaRPr lang="da-DK"/>
          </a:p>
        </p:txBody>
      </p:sp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D9E918EE-9352-474F-BBFB-495EBB02C891}" type="slidenum">
              <a:rPr lang="da-DK" sz="1200">
                <a:solidFill>
                  <a:srgbClr val="000000"/>
                </a:solidFill>
                <a:latin typeface="Calibri" pitchFamily="34" charset="0"/>
              </a:rPr>
              <a:pPr algn="r"/>
              <a:t>67</a:t>
            </a:fld>
            <a:endParaRPr lang="da-DK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2631-37A2-4EFD-B00C-DCCE72A7B38F}" type="datetimeFigureOut">
              <a:rPr lang="da-DK" smtClean="0"/>
              <a:t>01-05-2014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706F-FB7D-453C-8170-61C38BD983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386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2631-37A2-4EFD-B00C-DCCE72A7B38F}" type="datetimeFigureOut">
              <a:rPr lang="da-DK" smtClean="0"/>
              <a:t>01-05-2014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706F-FB7D-453C-8170-61C38BD983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584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2631-37A2-4EFD-B00C-DCCE72A7B38F}" type="datetimeFigureOut">
              <a:rPr lang="da-DK" smtClean="0"/>
              <a:t>01-05-2014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706F-FB7D-453C-8170-61C38BD983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7676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2057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191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19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2631-37A2-4EFD-B00C-DCCE72A7B38F}" type="datetimeFigureOut">
              <a:rPr lang="da-DK" smtClean="0"/>
              <a:t>01-05-2014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706F-FB7D-453C-8170-61C38BD983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755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2631-37A2-4EFD-B00C-DCCE72A7B38F}" type="datetimeFigureOut">
              <a:rPr lang="da-DK" smtClean="0"/>
              <a:t>01-05-2014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706F-FB7D-453C-8170-61C38BD983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404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2631-37A2-4EFD-B00C-DCCE72A7B38F}" type="datetimeFigureOut">
              <a:rPr lang="da-DK" smtClean="0"/>
              <a:t>01-05-2014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706F-FB7D-453C-8170-61C38BD983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960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2631-37A2-4EFD-B00C-DCCE72A7B38F}" type="datetimeFigureOut">
              <a:rPr lang="da-DK" smtClean="0"/>
              <a:t>01-05-2014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706F-FB7D-453C-8170-61C38BD983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04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2631-37A2-4EFD-B00C-DCCE72A7B38F}" type="datetimeFigureOut">
              <a:rPr lang="da-DK" smtClean="0"/>
              <a:t>01-05-2014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706F-FB7D-453C-8170-61C38BD983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849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2631-37A2-4EFD-B00C-DCCE72A7B38F}" type="datetimeFigureOut">
              <a:rPr lang="da-DK" smtClean="0"/>
              <a:t>01-05-2014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706F-FB7D-453C-8170-61C38BD983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660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2631-37A2-4EFD-B00C-DCCE72A7B38F}" type="datetimeFigureOut">
              <a:rPr lang="da-DK" smtClean="0"/>
              <a:t>01-05-2014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706F-FB7D-453C-8170-61C38BD983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513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2631-37A2-4EFD-B00C-DCCE72A7B38F}" type="datetimeFigureOut">
              <a:rPr lang="da-DK" smtClean="0"/>
              <a:t>01-05-2014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706F-FB7D-453C-8170-61C38BD983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0302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72631-37A2-4EFD-B00C-DCCE72A7B38F}" type="datetimeFigureOut">
              <a:rPr lang="da-DK" smtClean="0"/>
              <a:t>01-05-2014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706F-FB7D-453C-8170-61C38BD983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856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8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0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4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6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upload.wikimedia.org/wikipedia/commons/5/51/Cyclodextrin.svg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Carbohydrates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Centres of chirality</a:t>
            </a:r>
          </a:p>
          <a:p>
            <a:r>
              <a:rPr lang="da-DK" dirty="0" smtClean="0"/>
              <a:t>Asymmetric carbons</a:t>
            </a:r>
          </a:p>
          <a:p>
            <a:r>
              <a:rPr lang="da-DK" dirty="0" smtClean="0"/>
              <a:t>Stereoisomers</a:t>
            </a:r>
          </a:p>
          <a:p>
            <a:r>
              <a:rPr lang="da-DK" dirty="0" smtClean="0"/>
              <a:t>R,S nomenclature</a:t>
            </a:r>
          </a:p>
          <a:p>
            <a:r>
              <a:rPr lang="da-DK" dirty="0" smtClean="0"/>
              <a:t>Racemic mixtures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72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6248400" cy="914400"/>
          </a:xfrm>
          <a:noFill/>
        </p:spPr>
        <p:txBody>
          <a:bodyPr/>
          <a:lstStyle/>
          <a:p>
            <a:pPr eaLnBrk="1" hangingPunct="1"/>
            <a:r>
              <a:rPr lang="en-US" sz="4000" smtClean="0"/>
              <a:t>Chirality of Glyceraldehyde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idx="1"/>
          </p:nvPr>
        </p:nvSpPr>
        <p:spPr>
          <a:xfrm>
            <a:off x="1066800" y="914400"/>
            <a:ext cx="7848600" cy="2133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sz="2800" smtClean="0"/>
              <a:t>Glyceraldehyde has a chiral carbon and thus, has two enantiomers</a:t>
            </a:r>
            <a:r>
              <a:rPr lang="en-US" sz="2400" smtClean="0"/>
              <a:t> 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sz="2400" smtClean="0"/>
              <a:t>The D isomer has the -OH on the stereocenter to the right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sz="2400" smtClean="0"/>
              <a:t>The L isomer has the -OH on the stereocenter to the left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505200" y="3886200"/>
          <a:ext cx="5105400" cy="272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SIS/Draw Sketch" r:id="rId3" imgW="3800160" imgH="2028600" progId="ISISServer">
                  <p:embed/>
                </p:oleObj>
              </mc:Choice>
              <mc:Fallback>
                <p:oleObj name="ISIS/Draw Sketch" r:id="rId3" imgW="3800160" imgH="20286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86200"/>
                        <a:ext cx="5105400" cy="272573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9" name="Group 7"/>
          <p:cNvGrpSpPr>
            <a:grpSpLocks/>
          </p:cNvGrpSpPr>
          <p:nvPr/>
        </p:nvGrpSpPr>
        <p:grpSpPr bwMode="auto">
          <a:xfrm>
            <a:off x="5484813" y="2971800"/>
            <a:ext cx="1220787" cy="2971800"/>
            <a:chOff x="2784" y="1824"/>
            <a:chExt cx="769" cy="1872"/>
          </a:xfrm>
        </p:grpSpPr>
        <p:sp>
          <p:nvSpPr>
            <p:cNvPr id="1033" name="Line 8"/>
            <p:cNvSpPr>
              <a:spLocks noChangeShapeType="1"/>
            </p:cNvSpPr>
            <p:nvPr/>
          </p:nvSpPr>
          <p:spPr bwMode="auto">
            <a:xfrm>
              <a:off x="3120" y="2400"/>
              <a:ext cx="0" cy="129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034" name="Text Box 9"/>
            <p:cNvSpPr txBox="1">
              <a:spLocks noChangeArrowheads="1"/>
            </p:cNvSpPr>
            <p:nvPr/>
          </p:nvSpPr>
          <p:spPr bwMode="auto">
            <a:xfrm>
              <a:off x="2784" y="1824"/>
              <a:ext cx="769" cy="60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2800" b="1">
                  <a:solidFill>
                    <a:schemeClr val="folHlink"/>
                  </a:solidFill>
                  <a:latin typeface="Arial" charset="0"/>
                </a:rPr>
                <a:t>Mirror</a:t>
              </a:r>
            </a:p>
            <a:p>
              <a:pPr algn="l"/>
              <a:r>
                <a:rPr lang="en-US" sz="2800" b="1">
                  <a:solidFill>
                    <a:schemeClr val="folHlink"/>
                  </a:solidFill>
                  <a:latin typeface="Arial" charset="0"/>
                </a:rPr>
                <a:t>plane</a:t>
              </a:r>
              <a:endParaRPr lang="en-US" sz="2400">
                <a:solidFill>
                  <a:schemeClr val="folHlink"/>
                </a:solidFill>
              </a:endParaRPr>
            </a:p>
          </p:txBody>
        </p:sp>
      </p:grpSp>
      <p:sp>
        <p:nvSpPr>
          <p:cNvPr id="1030" name="Rectangle 10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16.3 Stereoisomers and Stereochemistry</a:t>
            </a:r>
          </a:p>
        </p:txBody>
      </p:sp>
      <p:sp>
        <p:nvSpPr>
          <p:cNvPr id="1031" name="Text Box 11"/>
          <p:cNvSpPr txBox="1">
            <a:spLocks noChangeArrowheads="1"/>
          </p:cNvSpPr>
          <p:nvPr/>
        </p:nvSpPr>
        <p:spPr bwMode="auto">
          <a:xfrm>
            <a:off x="1296988" y="3263900"/>
            <a:ext cx="21494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chemeClr val="folHlink"/>
                </a:solidFill>
                <a:latin typeface="Arial" charset="0"/>
              </a:rPr>
              <a:t>Chiral Carbon:</a:t>
            </a:r>
          </a:p>
          <a:p>
            <a:r>
              <a:rPr lang="en-US" sz="2400">
                <a:solidFill>
                  <a:schemeClr val="folHlink"/>
                </a:solidFill>
              </a:rPr>
              <a:t>connected to</a:t>
            </a:r>
          </a:p>
          <a:p>
            <a:r>
              <a:rPr lang="en-US" sz="2400">
                <a:solidFill>
                  <a:schemeClr val="folHlink"/>
                </a:solidFill>
              </a:rPr>
              <a:t>four </a:t>
            </a:r>
          </a:p>
          <a:p>
            <a:r>
              <a:rPr lang="en-US" sz="2400">
                <a:solidFill>
                  <a:schemeClr val="folHlink"/>
                </a:solidFill>
              </a:rPr>
              <a:t>different atoms </a:t>
            </a:r>
          </a:p>
          <a:p>
            <a:r>
              <a:rPr lang="en-US" sz="2400">
                <a:solidFill>
                  <a:schemeClr val="folHlink"/>
                </a:solidFill>
              </a:rPr>
              <a:t>or groups</a:t>
            </a:r>
            <a:endParaRPr lang="en-US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3352800" y="3505200"/>
            <a:ext cx="914400" cy="1676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93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/>
              <a:t>Structural Formulas of </a:t>
            </a:r>
            <a:r>
              <a:rPr lang="en-CA" sz="3600" smtClean="0"/>
              <a:t>D-</a:t>
            </a:r>
            <a:r>
              <a:rPr lang="en-CA" smtClean="0"/>
              <a:t> and </a:t>
            </a:r>
            <a:r>
              <a:rPr lang="en-CA" sz="3600" smtClean="0"/>
              <a:t>L-</a:t>
            </a:r>
            <a:r>
              <a:rPr lang="en-CA" smtClean="0"/>
              <a:t> Glyceraldehyde 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16.3 Stereoisomers and Stereochemistry</a:t>
            </a:r>
          </a:p>
        </p:txBody>
      </p:sp>
      <p:pic>
        <p:nvPicPr>
          <p:cNvPr id="26628" name="Picture 9" descr="16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501775"/>
            <a:ext cx="480218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3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785813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/>
              <a:t>Optical Activity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676400"/>
            <a:ext cx="7620000" cy="4419600"/>
          </a:xfrm>
        </p:spPr>
        <p:txBody>
          <a:bodyPr lIns="92075" tIns="46038" rIns="92075" bIns="46038"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Enantiomers</a:t>
            </a:r>
            <a:r>
              <a:rPr lang="en-US" dirty="0" smtClean="0"/>
              <a:t> are also called </a:t>
            </a:r>
            <a:r>
              <a:rPr lang="en-US" dirty="0" smtClean="0">
                <a:solidFill>
                  <a:srgbClr val="660066"/>
                </a:solidFill>
              </a:rPr>
              <a:t>optical isomers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Enantiomers</a:t>
            </a:r>
            <a:r>
              <a:rPr lang="en-US" dirty="0" smtClean="0"/>
              <a:t> interact with plain polarized light to rotate the plane of the light in opposite directions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This interaction with polarized light is called </a:t>
            </a:r>
            <a:r>
              <a:rPr lang="en-US" dirty="0" smtClean="0">
                <a:solidFill>
                  <a:srgbClr val="006891"/>
                </a:solidFill>
              </a:rPr>
              <a:t>optical activity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Optical activity distinguishes the isomers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It is measured in a device called a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polarimeter</a:t>
            </a:r>
            <a:endParaRPr lang="en-US" dirty="0" smtClean="0">
              <a:solidFill>
                <a:srgbClr val="660066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16.3 Stereoisomers and Stereochemistry</a:t>
            </a:r>
          </a:p>
        </p:txBody>
      </p:sp>
    </p:spTree>
    <p:extLst>
      <p:ext uri="{BB962C8B-B14F-4D97-AF65-F5344CB8AC3E}">
        <p14:creationId xmlns:p14="http://schemas.microsoft.com/office/powerpoint/2010/main" val="29536691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800" smtClean="0"/>
              <a:t>Polarized Light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447800"/>
            <a:ext cx="7391400" cy="4724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Normal light vibrates in an infinite number of directions perpendicular to the direction of travel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When the light passes through  a polarizing filter</a:t>
            </a:r>
            <a:r>
              <a:rPr lang="en-US" sz="3200" smtClean="0"/>
              <a:t> </a:t>
            </a:r>
            <a:r>
              <a:rPr lang="en-US" sz="2400" smtClean="0"/>
              <a:t>(Polaroid sunglasses)</a:t>
            </a:r>
            <a:r>
              <a:rPr lang="en-US" sz="3200" smtClean="0"/>
              <a:t> </a:t>
            </a:r>
            <a:r>
              <a:rPr lang="en-US" smtClean="0"/>
              <a:t>only light vibrating in one plane reaches the other side of the filter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polarimeter allows the determination of the specific rotation of a compound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Measures its ability to rotate plane-polarized light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16.3 Stereoisomers and Stereochemistry</a:t>
            </a:r>
          </a:p>
        </p:txBody>
      </p:sp>
    </p:spTree>
    <p:extLst>
      <p:ext uri="{BB962C8B-B14F-4D97-AF65-F5344CB8AC3E}">
        <p14:creationId xmlns:p14="http://schemas.microsoft.com/office/powerpoint/2010/main" val="273069341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/>
              <a:t>Schematic Drawing of a Polarimeter 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16.3 Stereoisomers and Stereochemistry</a:t>
            </a:r>
          </a:p>
        </p:txBody>
      </p:sp>
      <p:pic>
        <p:nvPicPr>
          <p:cNvPr id="29700" name="Picture 10" descr="16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7772400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4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58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The Relationship Between Molecular Structure and Optical Activity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idx="1"/>
          </p:nvPr>
        </p:nvSpPr>
        <p:spPr>
          <a:xfrm>
            <a:off x="1143000" y="12954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When an enantiomer in a solution is placed in the polarimeter, the plane of rotation of the polarized light is rotated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One enantiomer always rotates light in a clockwise (+) direction</a:t>
            </a:r>
            <a:r>
              <a:rPr lang="en-US" sz="240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This is the dextrorotatory isomer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The other isomer rotates the light in a counterclockwise (-) direction</a:t>
            </a:r>
            <a:r>
              <a:rPr lang="en-US" sz="240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It is the levorotatory isomer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Under identical conditions, the enantiomers always rotate light to exactly the same degree, but in opposite directions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16.3 Stereoisomers and Stereochemistry</a:t>
            </a:r>
          </a:p>
        </p:txBody>
      </p:sp>
    </p:spTree>
    <p:extLst>
      <p:ext uri="{BB962C8B-B14F-4D97-AF65-F5344CB8AC3E}">
        <p14:creationId xmlns:p14="http://schemas.microsoft.com/office/powerpoint/2010/main" val="1943076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Absolute configuration S</a:t>
            </a: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smtClean="0"/>
          </a:p>
        </p:txBody>
      </p:sp>
      <p:pic>
        <p:nvPicPr>
          <p:cNvPr id="33796" name="Picture 5" descr="tC05F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7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R</a:t>
            </a: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smtClean="0"/>
          </a:p>
        </p:txBody>
      </p:sp>
      <p:pic>
        <p:nvPicPr>
          <p:cNvPr id="34820" name="Picture 5" descr="tC05F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Carvone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smtClean="0"/>
          </a:p>
        </p:txBody>
      </p:sp>
      <p:pic>
        <p:nvPicPr>
          <p:cNvPr id="35844" name="Picture 4" descr="FW5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27838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3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smtClean="0"/>
          </a:p>
        </p:txBody>
      </p:sp>
      <p:pic>
        <p:nvPicPr>
          <p:cNvPr id="36868" name="Picture 4" descr="FW5ex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772400" cy="1014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64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Fischer projection</a:t>
            </a:r>
            <a:endParaRPr lang="da-D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22" y="1556792"/>
            <a:ext cx="4990462" cy="4063561"/>
          </a:xfrm>
        </p:spPr>
      </p:pic>
    </p:spTree>
    <p:extLst>
      <p:ext uri="{BB962C8B-B14F-4D97-AF65-F5344CB8AC3E}">
        <p14:creationId xmlns:p14="http://schemas.microsoft.com/office/powerpoint/2010/main" val="18694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Glyceraldehyde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7653" name="Picture 5" descr="tC17F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45339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Tetroser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8677" name="Picture 5" descr="tC17F1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tC17F14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086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0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Hexoses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2533" name="Picture 5" descr="tC17F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889125" y="4800600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/>
              <a:t>glucose</a:t>
            </a:r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086225" y="4887913"/>
            <a:ext cx="112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/>
              <a:t>mannose</a:t>
            </a:r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 rot="10709820" flipV="1">
            <a:off x="5927725" y="5119688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/>
              <a:t>galactose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Fischer Projection Formulas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371600"/>
            <a:ext cx="7543800" cy="2667000"/>
          </a:xfrm>
        </p:spPr>
        <p:txBody>
          <a:bodyPr/>
          <a:lstStyle/>
          <a:p>
            <a:pPr eaLnBrk="1" hangingPunct="1"/>
            <a:r>
              <a:rPr lang="en-US" sz="2800" smtClean="0"/>
              <a:t>A Fischer projection uses lines crossing through a chiral carbon to represent bonds</a:t>
            </a:r>
          </a:p>
          <a:p>
            <a:pPr lvl="1" eaLnBrk="1" hangingPunct="1"/>
            <a:r>
              <a:rPr lang="en-US" sz="2400" smtClean="0"/>
              <a:t>Projecting out of the page (horizontal lines)</a:t>
            </a:r>
          </a:p>
          <a:p>
            <a:pPr lvl="1" eaLnBrk="1" hangingPunct="1"/>
            <a:r>
              <a:rPr lang="en-US" sz="2400" smtClean="0"/>
              <a:t>Projecting into the page (vertical lines)</a:t>
            </a:r>
          </a:p>
          <a:p>
            <a:pPr eaLnBrk="1" hangingPunct="1"/>
            <a:r>
              <a:rPr lang="en-US" sz="2800" smtClean="0"/>
              <a:t>Compare the wedge to the Fischer diagrams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16.3 Stereoisomers and Stereochemistry</a:t>
            </a:r>
          </a:p>
        </p:txBody>
      </p:sp>
      <p:pic>
        <p:nvPicPr>
          <p:cNvPr id="31749" name="Picture 10" descr="16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43434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9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84" name="Rectangle 16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Fischer Projections of Monosaccharides</a:t>
            </a:r>
          </a:p>
        </p:txBody>
      </p:sp>
      <p:graphicFrame>
        <p:nvGraphicFramePr>
          <p:cNvPr id="2050" name="Object 17"/>
          <p:cNvGraphicFramePr>
            <a:graphicFrameLocks noGrp="1" noChangeAspect="1"/>
          </p:cNvGraphicFramePr>
          <p:nvPr>
            <p:ph idx="1"/>
          </p:nvPr>
        </p:nvGraphicFramePr>
        <p:xfrm>
          <a:off x="2243138" y="2071688"/>
          <a:ext cx="4657725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ISIS/Draw Sketch" r:id="rId4" imgW="4657680" imgH="3581280" progId="ISISServer">
                  <p:embed/>
                </p:oleObj>
              </mc:Choice>
              <mc:Fallback>
                <p:oleObj name="ISIS/Draw Sketch" r:id="rId4" imgW="4657680" imgH="358128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2071688"/>
                        <a:ext cx="4657725" cy="358140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95600" y="2438400"/>
            <a:ext cx="381000" cy="2133600"/>
            <a:chOff x="790" y="608"/>
            <a:chExt cx="366" cy="1792"/>
          </a:xfrm>
        </p:grpSpPr>
        <p:sp>
          <p:nvSpPr>
            <p:cNvPr id="2061" name="Rectangle 4"/>
            <p:cNvSpPr>
              <a:spLocks noChangeArrowheads="1"/>
            </p:cNvSpPr>
            <p:nvPr/>
          </p:nvSpPr>
          <p:spPr bwMode="auto">
            <a:xfrm>
              <a:off x="790" y="608"/>
              <a:ext cx="34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062" name="Rectangle 5"/>
            <p:cNvSpPr>
              <a:spLocks noChangeArrowheads="1"/>
            </p:cNvSpPr>
            <p:nvPr/>
          </p:nvSpPr>
          <p:spPr bwMode="auto">
            <a:xfrm>
              <a:off x="803" y="1090"/>
              <a:ext cx="34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chemeClr val="tx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063" name="Text Box 6"/>
            <p:cNvSpPr txBox="1">
              <a:spLocks noChangeArrowheads="1"/>
            </p:cNvSpPr>
            <p:nvPr/>
          </p:nvSpPr>
          <p:spPr bwMode="auto">
            <a:xfrm>
              <a:off x="816" y="1509"/>
              <a:ext cx="34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2400" b="1">
                  <a:solidFill>
                    <a:schemeClr val="tx2"/>
                  </a:solidFill>
                  <a:latin typeface="Arial" charset="0"/>
                </a:rPr>
                <a:t>3</a:t>
              </a:r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2064" name="Text Box 7"/>
            <p:cNvSpPr txBox="1">
              <a:spLocks noChangeArrowheads="1"/>
            </p:cNvSpPr>
            <p:nvPr/>
          </p:nvSpPr>
          <p:spPr bwMode="auto">
            <a:xfrm>
              <a:off x="815" y="2016"/>
              <a:ext cx="34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2400" b="1">
                  <a:solidFill>
                    <a:schemeClr val="tx2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00600" y="2286000"/>
            <a:ext cx="776288" cy="2743200"/>
            <a:chOff x="2987" y="428"/>
            <a:chExt cx="384" cy="2550"/>
          </a:xfrm>
        </p:grpSpPr>
        <p:sp>
          <p:nvSpPr>
            <p:cNvPr id="2055" name="Text Box 9"/>
            <p:cNvSpPr txBox="1">
              <a:spLocks noChangeArrowheads="1"/>
            </p:cNvSpPr>
            <p:nvPr/>
          </p:nvSpPr>
          <p:spPr bwMode="auto">
            <a:xfrm>
              <a:off x="3176" y="428"/>
              <a:ext cx="175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2400" b="1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056" name="Text Box 10"/>
            <p:cNvSpPr txBox="1">
              <a:spLocks noChangeArrowheads="1"/>
            </p:cNvSpPr>
            <p:nvPr/>
          </p:nvSpPr>
          <p:spPr bwMode="auto">
            <a:xfrm>
              <a:off x="3176" y="798"/>
              <a:ext cx="175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2400" b="1">
                  <a:solidFill>
                    <a:schemeClr val="tx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057" name="Rectangle 11"/>
            <p:cNvSpPr>
              <a:spLocks noChangeArrowheads="1"/>
            </p:cNvSpPr>
            <p:nvPr/>
          </p:nvSpPr>
          <p:spPr bwMode="auto">
            <a:xfrm>
              <a:off x="3176" y="1234"/>
              <a:ext cx="175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chemeClr val="tx2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058" name="Text Box 12"/>
            <p:cNvSpPr txBox="1">
              <a:spLocks noChangeArrowheads="1"/>
            </p:cNvSpPr>
            <p:nvPr/>
          </p:nvSpPr>
          <p:spPr bwMode="auto">
            <a:xfrm>
              <a:off x="3196" y="1708"/>
              <a:ext cx="175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2400" b="1">
                  <a:solidFill>
                    <a:schemeClr val="tx2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2059" name="Text Box 13"/>
            <p:cNvSpPr txBox="1">
              <a:spLocks noChangeArrowheads="1"/>
            </p:cNvSpPr>
            <p:nvPr/>
          </p:nvSpPr>
          <p:spPr bwMode="auto">
            <a:xfrm>
              <a:off x="3169" y="2161"/>
              <a:ext cx="175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2400" b="1">
                  <a:solidFill>
                    <a:schemeClr val="tx2"/>
                  </a:solidFill>
                  <a:latin typeface="Arial" charset="0"/>
                </a:rPr>
                <a:t>5</a:t>
              </a:r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2060" name="Text Box 14"/>
            <p:cNvSpPr txBox="1">
              <a:spLocks noChangeArrowheads="1"/>
            </p:cNvSpPr>
            <p:nvPr/>
          </p:nvSpPr>
          <p:spPr bwMode="auto">
            <a:xfrm>
              <a:off x="2987" y="2553"/>
              <a:ext cx="175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2400" b="1">
                  <a:solidFill>
                    <a:schemeClr val="tx2"/>
                  </a:solidFill>
                  <a:latin typeface="Arial" charset="0"/>
                </a:rPr>
                <a:t>6</a:t>
              </a:r>
              <a:endParaRPr lang="en-US" sz="2400">
                <a:solidFill>
                  <a:schemeClr val="tx2"/>
                </a:solidFill>
              </a:endParaRPr>
            </a:p>
          </p:txBody>
        </p:sp>
      </p:grpSp>
      <p:sp>
        <p:nvSpPr>
          <p:cNvPr id="2054" name="Rectangle 15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16.3 Stereoisomers and Stereochemistry</a:t>
            </a:r>
          </a:p>
        </p:txBody>
      </p:sp>
    </p:spTree>
    <p:extLst>
      <p:ext uri="{BB962C8B-B14F-4D97-AF65-F5344CB8AC3E}">
        <p14:creationId xmlns:p14="http://schemas.microsoft.com/office/powerpoint/2010/main" val="404527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Fischer projection</a:t>
            </a:r>
            <a:endParaRPr lang="da-D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22" y="1556792"/>
            <a:ext cx="4990462" cy="4063561"/>
          </a:xfrm>
        </p:spPr>
      </p:pic>
    </p:spTree>
    <p:extLst>
      <p:ext uri="{BB962C8B-B14F-4D97-AF65-F5344CB8AC3E}">
        <p14:creationId xmlns:p14="http://schemas.microsoft.com/office/powerpoint/2010/main" val="226586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The D- and L-System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371600"/>
            <a:ext cx="77724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400" smtClean="0"/>
              <a:t>Monosaccharides are drawn in Fischer projections 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000" smtClean="0"/>
              <a:t>With the most oxidized carbon closest to the top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000" smtClean="0"/>
              <a:t>The carbons are numbered from the top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000" smtClean="0"/>
              <a:t>If the chiral carbon with the highest number has the OH to the right, the sugar is D  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000" smtClean="0"/>
              <a:t>If the OH is to the left, the sugar is L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400" smtClean="0"/>
              <a:t>Most common sugars are in the D form</a:t>
            </a:r>
          </a:p>
        </p:txBody>
      </p:sp>
      <p:graphicFrame>
        <p:nvGraphicFramePr>
          <p:cNvPr id="307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524000" y="4191000"/>
          <a:ext cx="73914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ISIS/Draw Sketch" r:id="rId3" imgW="7181640" imgH="1618920" progId="ISISServer">
                  <p:embed/>
                </p:oleObj>
              </mc:Choice>
              <mc:Fallback>
                <p:oleObj name="ISIS/Draw Sketch" r:id="rId3" imgW="7181640" imgH="16189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91000"/>
                        <a:ext cx="7391400" cy="166687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4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16.3 Stereoisomers and Stereochemistry</a:t>
            </a:r>
          </a:p>
        </p:txBody>
      </p:sp>
    </p:spTree>
    <p:extLst>
      <p:ext uri="{BB962C8B-B14F-4D97-AF65-F5344CB8AC3E}">
        <p14:creationId xmlns:p14="http://schemas.microsoft.com/office/powerpoint/2010/main" val="28815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95" y="2204864"/>
            <a:ext cx="6053239" cy="3380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908720"/>
            <a:ext cx="3133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 smtClean="0"/>
              <a:t>D,L nomenclature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19739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Meso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smtClean="0"/>
          </a:p>
        </p:txBody>
      </p:sp>
      <p:pic>
        <p:nvPicPr>
          <p:cNvPr id="38916" name="Picture 4" descr="FW5ex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52538"/>
            <a:ext cx="65532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3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Diastereomers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Mirror images 2R,3S and 2S,3R</a:t>
            </a:r>
          </a:p>
          <a:p>
            <a:pPr eaLnBrk="1" hangingPunct="1"/>
            <a:r>
              <a:rPr lang="da-DK" smtClean="0"/>
              <a:t>2R3R and 2S3S</a:t>
            </a:r>
          </a:p>
        </p:txBody>
      </p:sp>
      <p:pic>
        <p:nvPicPr>
          <p:cNvPr id="37892" name="Picture 4" descr="FW5ex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286000"/>
            <a:ext cx="94234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2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Naming Monosaccharides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219200"/>
            <a:ext cx="4191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US" sz="2800" smtClean="0"/>
              <a:t>Named on the basis of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sz="2600" smtClean="0"/>
              <a:t>Functional groups</a:t>
            </a:r>
          </a:p>
          <a:p>
            <a:pPr marL="692150" lvl="1" indent="-347663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sz="2200" smtClean="0"/>
              <a:t>Ketone carbonyl =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660066"/>
                </a:solidFill>
              </a:rPr>
              <a:t>ketose</a:t>
            </a:r>
          </a:p>
          <a:p>
            <a:pPr marL="692150" lvl="1" indent="-347663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sz="2200" smtClean="0"/>
              <a:t>Aldehyde carbonyl =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660066"/>
                </a:solidFill>
              </a:rPr>
              <a:t>aldose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sz="2600" smtClean="0"/>
              <a:t>Number of carbon atoms in the main skeleton</a:t>
            </a:r>
          </a:p>
          <a:p>
            <a:pPr marL="692150" lvl="1" indent="-347663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sz="2400" smtClean="0"/>
              <a:t>3 carbons = triose</a:t>
            </a:r>
          </a:p>
          <a:p>
            <a:pPr marL="692150" lvl="1" indent="-347663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sz="2400" smtClean="0"/>
              <a:t>4 carbons = tetrose</a:t>
            </a:r>
          </a:p>
          <a:p>
            <a:pPr marL="692150" lvl="1" indent="-347663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sz="2400" smtClean="0"/>
              <a:t>5 carbons = pentose</a:t>
            </a:r>
          </a:p>
          <a:p>
            <a:pPr marL="692150" lvl="1" indent="-347663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sz="2400" smtClean="0"/>
              <a:t>6 carbons = hexose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sz="2600" smtClean="0"/>
              <a:t>Combining both systems gives even more information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 rot="-5400000">
            <a:off x="-28956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16.2 Monosaccharides</a:t>
            </a:r>
          </a:p>
        </p:txBody>
      </p:sp>
      <p:pic>
        <p:nvPicPr>
          <p:cNvPr id="22533" name="Picture 11" descr="16-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962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4" descr="16-0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419100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8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poulerik\AppData\Local\Temp\ibuprof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762000"/>
            <a:ext cx="4803775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1"/>
          <p:cNvSpPr txBox="1">
            <a:spLocks noChangeArrowheads="1"/>
          </p:cNvSpPr>
          <p:nvPr/>
        </p:nvSpPr>
        <p:spPr bwMode="auto">
          <a:xfrm flipH="1">
            <a:off x="2667000" y="0"/>
            <a:ext cx="312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/>
              <a:t>Ibuprofen synthesis and resolution</a:t>
            </a:r>
          </a:p>
        </p:txBody>
      </p:sp>
    </p:spTree>
    <p:extLst>
      <p:ext uri="{BB962C8B-B14F-4D97-AF65-F5344CB8AC3E}">
        <p14:creationId xmlns:p14="http://schemas.microsoft.com/office/powerpoint/2010/main" val="34437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17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6808788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4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16.4 Biological Monosaccharides</a:t>
            </a:r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1905000" y="1905000"/>
            <a:ext cx="62896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200">
                <a:solidFill>
                  <a:schemeClr val="tx1"/>
                </a:solidFill>
              </a:rPr>
              <a:t>Glucose and galactose differ only in </a:t>
            </a:r>
          </a:p>
          <a:p>
            <a:pPr algn="l"/>
            <a:r>
              <a:rPr lang="en-US" sz="3200">
                <a:solidFill>
                  <a:schemeClr val="tx1"/>
                </a:solidFill>
              </a:rPr>
              <a:t>the orientation of one hydroxyl group</a:t>
            </a:r>
          </a:p>
        </p:txBody>
      </p:sp>
      <p:sp>
        <p:nvSpPr>
          <p:cNvPr id="35845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9906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Galactose Orientation</a:t>
            </a:r>
          </a:p>
        </p:txBody>
      </p:sp>
    </p:spTree>
    <p:extLst>
      <p:ext uri="{BB962C8B-B14F-4D97-AF65-F5344CB8AC3E}">
        <p14:creationId xmlns:p14="http://schemas.microsoft.com/office/powerpoint/2010/main" val="126066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Amygdalin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7828" name="Picture 4" descr="bioorgextr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4775"/>
            <a:ext cx="7620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96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Furanose and pyranoses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1509" name="Picture 5" descr="tC17F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5410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1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Aldopentoser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485" name="Picture 5" descr="tC17F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715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1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6020" name="Picture 4" descr="bioorgextra1 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235075"/>
            <a:ext cx="6534150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3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0900" name="Picture 4" descr="bioorgextra1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5950"/>
            <a:ext cx="4584700" cy="62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4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Haworth</a:t>
            </a:r>
            <a:endParaRPr lang="da-D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53" y="1988840"/>
            <a:ext cx="4965727" cy="3322141"/>
          </a:xfrm>
        </p:spPr>
      </p:pic>
    </p:spTree>
    <p:extLst>
      <p:ext uri="{BB962C8B-B14F-4D97-AF65-F5344CB8AC3E}">
        <p14:creationId xmlns:p14="http://schemas.microsoft.com/office/powerpoint/2010/main" val="32220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</a:t>
            </a:r>
            <a:r>
              <a:rPr lang="da-DK" dirty="0" smtClean="0"/>
              <a:t>aworth</a:t>
            </a:r>
            <a:endParaRPr lang="da-D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87630" y="2132855"/>
            <a:ext cx="6020674" cy="3171909"/>
          </a:xfrm>
        </p:spPr>
      </p:pic>
    </p:spTree>
    <p:extLst>
      <p:ext uri="{BB962C8B-B14F-4D97-AF65-F5344CB8AC3E}">
        <p14:creationId xmlns:p14="http://schemas.microsoft.com/office/powerpoint/2010/main" val="6168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</a:t>
            </a:r>
            <a:r>
              <a:rPr lang="da-DK" dirty="0" smtClean="0"/>
              <a:t>aworth</a:t>
            </a:r>
            <a:endParaRPr lang="da-D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12" y="1950561"/>
            <a:ext cx="3998976" cy="3825240"/>
          </a:xfrm>
        </p:spPr>
      </p:pic>
    </p:spTree>
    <p:extLst>
      <p:ext uri="{BB962C8B-B14F-4D97-AF65-F5344CB8AC3E}">
        <p14:creationId xmlns:p14="http://schemas.microsoft.com/office/powerpoint/2010/main" val="39854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Hexoses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8852" name="Picture 4" descr="bioorgextra1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62075"/>
            <a:ext cx="7162800" cy="49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8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</a:t>
            </a:r>
            <a:r>
              <a:rPr lang="da-DK" dirty="0" smtClean="0"/>
              <a:t>aworth</a:t>
            </a:r>
            <a:endParaRPr lang="da-D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7076247" cy="2712921"/>
          </a:xfrm>
        </p:spPr>
      </p:pic>
    </p:spTree>
    <p:extLst>
      <p:ext uri="{BB962C8B-B14F-4D97-AF65-F5344CB8AC3E}">
        <p14:creationId xmlns:p14="http://schemas.microsoft.com/office/powerpoint/2010/main" val="28148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Fructose</a:t>
            </a:r>
            <a:endParaRPr lang="da-D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74848" y="1407900"/>
            <a:ext cx="4045424" cy="4109331"/>
          </a:xfrm>
        </p:spPr>
      </p:pic>
    </p:spTree>
    <p:extLst>
      <p:ext uri="{BB962C8B-B14F-4D97-AF65-F5344CB8AC3E}">
        <p14:creationId xmlns:p14="http://schemas.microsoft.com/office/powerpoint/2010/main" val="22223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mtClean="0"/>
              <a:t>Aldopentoser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altLang="da-DK" smtClean="0"/>
          </a:p>
        </p:txBody>
      </p:sp>
      <p:pic>
        <p:nvPicPr>
          <p:cNvPr id="39940" name="Picture 5" descr="tC17F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98522"/>
            <a:ext cx="7137793" cy="609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7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200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/>
              <a:t>Reducing Sugars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>
          <a:xfrm>
            <a:off x="1219200" y="1066800"/>
            <a:ext cx="76200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aldehyde groups of aldoses are oxidized by Benedict’s reagent, an alkaline copper(II) solution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folHlink"/>
                </a:solidFill>
              </a:rPr>
              <a:t>The blue color of the reagent fades as reaction occurs</a:t>
            </a:r>
            <a:r>
              <a:rPr lang="en-US" sz="2800" smtClean="0"/>
              <a:t> reducing Cu</a:t>
            </a:r>
            <a:r>
              <a:rPr lang="en-US" sz="2800" baseline="30000" smtClean="0"/>
              <a:t>2+ </a:t>
            </a:r>
            <a:r>
              <a:rPr lang="en-US" sz="2800" smtClean="0"/>
              <a:t>to Cu</a:t>
            </a:r>
            <a:r>
              <a:rPr lang="en-US" sz="2800" baseline="30000" smtClean="0"/>
              <a:t>+</a:t>
            </a:r>
            <a:r>
              <a:rPr lang="en-US" sz="2800" smtClean="0"/>
              <a:t> with a red-orange precipitate forming as Cu</a:t>
            </a:r>
            <a:r>
              <a:rPr lang="en-US" sz="2800" baseline="-25000" smtClean="0"/>
              <a:t>2</a:t>
            </a:r>
            <a:r>
              <a:rPr lang="en-US" sz="2800" smtClean="0"/>
              <a:t>O results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Test can measure glucose in urine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5638800" y="6096000"/>
            <a:ext cx="302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>
                <a:solidFill>
                  <a:srgbClr val="990033"/>
                </a:solidFill>
                <a:latin typeface="Arial" charset="0"/>
              </a:rPr>
              <a:t>+ Cu</a:t>
            </a:r>
            <a:r>
              <a:rPr lang="en-US" sz="3600" baseline="-25000">
                <a:solidFill>
                  <a:srgbClr val="990033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O (red-orange)</a:t>
            </a: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2895600" y="4038600"/>
          <a:ext cx="518160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ISIS/Draw Sketch" r:id="rId3" imgW="6457680" imgH="2495520" progId="ISISServer">
                  <p:embed/>
                </p:oleObj>
              </mc:Choice>
              <mc:Fallback>
                <p:oleObj name="ISIS/Draw Sketch" r:id="rId3" imgW="6457680" imgH="24955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038600"/>
                        <a:ext cx="5181600" cy="20002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6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16.4 Biological Monosaccharides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444341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4410075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8077200" y="3200400"/>
            <a:ext cx="762000" cy="523875"/>
            <a:chOff x="3962400" y="5791200"/>
            <a:chExt cx="762000" cy="523220"/>
          </a:xfrm>
        </p:grpSpPr>
        <p:sp>
          <p:nvSpPr>
            <p:cNvPr id="8205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660066"/>
                  </a:solidFill>
                  <a:latin typeface="Arial Black" pitchFamily="34" charset="0"/>
                </a:rPr>
                <a:t>9</a:t>
              </a:r>
            </a:p>
          </p:txBody>
        </p:sp>
        <p:sp>
          <p:nvSpPr>
            <p:cNvPr id="8206" name="Isosceles Triangle 12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  <p:grpSp>
        <p:nvGrpSpPr>
          <p:cNvPr id="8202" name="Group 9"/>
          <p:cNvGrpSpPr>
            <a:grpSpLocks/>
          </p:cNvGrpSpPr>
          <p:nvPr/>
        </p:nvGrpSpPr>
        <p:grpSpPr bwMode="auto">
          <a:xfrm>
            <a:off x="8001000" y="685800"/>
            <a:ext cx="762000" cy="523875"/>
            <a:chOff x="3962400" y="5791200"/>
            <a:chExt cx="762000" cy="523220"/>
          </a:xfrm>
        </p:grpSpPr>
        <p:sp>
          <p:nvSpPr>
            <p:cNvPr id="8203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660066"/>
                  </a:solidFill>
                  <a:latin typeface="Arial Black" pitchFamily="34" charset="0"/>
                </a:rPr>
                <a:t>8</a:t>
              </a:r>
            </a:p>
          </p:txBody>
        </p:sp>
        <p:sp>
          <p:nvSpPr>
            <p:cNvPr id="8204" name="Isosceles Triangle 15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2699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Reducing Sugars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7467600" cy="14732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800" smtClean="0"/>
              <a:t>All monosaccharides and the disaccharides except sucrose are reducing sugars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smtClean="0"/>
              <a:t>Ketoses can isomerize to aldoses and react also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752600" y="2819400"/>
          <a:ext cx="7086600" cy="319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ISIS/Draw Sketch" r:id="rId3" imgW="8105760" imgH="3657600" progId="ISISServer">
                  <p:embed/>
                </p:oleObj>
              </mc:Choice>
              <mc:Fallback>
                <p:oleObj name="ISIS/Draw Sketch" r:id="rId3" imgW="8105760" imgH="36576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19400"/>
                        <a:ext cx="7086600" cy="319722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5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16.4 Biological Monosaccharides</a:t>
            </a:r>
          </a:p>
        </p:txBody>
      </p:sp>
    </p:spTree>
    <p:extLst>
      <p:ext uri="{BB962C8B-B14F-4D97-AF65-F5344CB8AC3E}">
        <p14:creationId xmlns:p14="http://schemas.microsoft.com/office/powerpoint/2010/main" val="4250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620000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/>
              <a:t>A Reduced Sugar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371600" y="990600"/>
            <a:ext cx="7391400" cy="711200"/>
          </a:xfrm>
        </p:spPr>
        <p:txBody>
          <a:bodyPr/>
          <a:lstStyle/>
          <a:p>
            <a:pPr eaLnBrk="1" hangingPunct="1"/>
            <a:r>
              <a:rPr lang="en-US" sz="2400" smtClean="0"/>
              <a:t>The most important </a:t>
            </a:r>
            <a:r>
              <a:rPr lang="en-US" sz="2400" u="sng" smtClean="0"/>
              <a:t>reduced</a:t>
            </a:r>
            <a:r>
              <a:rPr lang="en-US" sz="2400" smtClean="0"/>
              <a:t> sugar is deoxyribose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1905000" y="2514600"/>
          <a:ext cx="3424238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ISIS/Draw Sketch" r:id="rId3" imgW="2180880" imgH="2476440" progId="ISISServer">
                  <p:embed/>
                </p:oleObj>
              </mc:Choice>
              <mc:Fallback>
                <p:oleObj name="ISIS/Draw Sketch" r:id="rId3" imgW="2180880" imgH="247644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14600"/>
                        <a:ext cx="3424238" cy="388620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5715000" y="1676400"/>
          <a:ext cx="2895600" cy="243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ISIS/Draw Sketch" r:id="rId5" imgW="4028760" imgH="3381120" progId="ISISServer">
                  <p:embed/>
                </p:oleObj>
              </mc:Choice>
              <mc:Fallback>
                <p:oleObj name="ISIS/Draw Sketch" r:id="rId5" imgW="4028760" imgH="33811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676400"/>
                        <a:ext cx="2895600" cy="243046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Rectangle 6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16.4 Biological Monosaccharides</a:t>
            </a:r>
          </a:p>
        </p:txBody>
      </p:sp>
    </p:spTree>
    <p:extLst>
      <p:ext uri="{BB962C8B-B14F-4D97-AF65-F5344CB8AC3E}">
        <p14:creationId xmlns:p14="http://schemas.microsoft.com/office/powerpoint/2010/main" val="21405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Glucosides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7044" name="Picture 4" descr="bioorgextra1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526213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9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Alkylation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2948" name="Picture 4" descr="bioorgextra1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23900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6200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16.5 Biologically Important Disaccharides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7848600" cy="1295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The anomeric -OH can react with another -OH on an alcohol or sugar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Process is forming a glycosidic bond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Water is lost to form an acetal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1905000" y="3505200"/>
          <a:ext cx="5638800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ISIS/Draw Sketch" r:id="rId3" imgW="7038720" imgH="3466800" progId="ISISServer">
                  <p:embed/>
                </p:oleObj>
              </mc:Choice>
              <mc:Fallback>
                <p:oleObj name="ISIS/Draw Sketch" r:id="rId3" imgW="7038720" imgH="34668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05200"/>
                        <a:ext cx="5638800" cy="277812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17"/>
          <p:cNvSpPr>
            <a:spLocks noChangeArrowheads="1"/>
          </p:cNvSpPr>
          <p:nvPr/>
        </p:nvSpPr>
        <p:spPr bwMode="auto">
          <a:xfrm>
            <a:off x="4405313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grpSp>
        <p:nvGrpSpPr>
          <p:cNvPr id="11270" name="Group 9"/>
          <p:cNvGrpSpPr>
            <a:grpSpLocks/>
          </p:cNvGrpSpPr>
          <p:nvPr/>
        </p:nvGrpSpPr>
        <p:grpSpPr bwMode="auto">
          <a:xfrm>
            <a:off x="7848600" y="990600"/>
            <a:ext cx="838200" cy="523875"/>
            <a:chOff x="3886200" y="5791200"/>
            <a:chExt cx="838200" cy="523220"/>
          </a:xfrm>
        </p:grpSpPr>
        <p:sp>
          <p:nvSpPr>
            <p:cNvPr id="11271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762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660066"/>
                  </a:solidFill>
                  <a:latin typeface="Arial Black" pitchFamily="34" charset="0"/>
                </a:rPr>
                <a:t>10</a:t>
              </a:r>
            </a:p>
          </p:txBody>
        </p:sp>
        <p:sp>
          <p:nvSpPr>
            <p:cNvPr id="11272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2129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620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Maltose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990600"/>
            <a:ext cx="75438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Maltose is formed by linking two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-D-glucose molecules to give a 1,4 glycosidic linkage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Maltose is malt sugar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Formed as an intermediate in starch hydrolysis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Reducing sugar due to the hemiacetal hydroxyl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2286000" y="4038600"/>
          <a:ext cx="58674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ISIS/Draw Sketch" r:id="rId3" imgW="6429240" imgH="2838240" progId="ISISServer">
                  <p:embed/>
                </p:oleObj>
              </mc:Choice>
              <mc:Fallback>
                <p:oleObj name="ISIS/Draw Sketch" r:id="rId3" imgW="6429240" imgH="283824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38600"/>
                        <a:ext cx="5867400" cy="259080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Rectangle 10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16.5 Biologically Important Disaccharides</a:t>
            </a:r>
          </a:p>
        </p:txBody>
      </p:sp>
    </p:spTree>
    <p:extLst>
      <p:ext uri="{BB962C8B-B14F-4D97-AF65-F5344CB8AC3E}">
        <p14:creationId xmlns:p14="http://schemas.microsoft.com/office/powerpoint/2010/main" val="218499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Hexoser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9876" name="Picture 4" descr="bioorgextra1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7013"/>
            <a:ext cx="7299325" cy="474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5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smtClean="0"/>
              <a:t>Formation of Maltose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16.5 Biologically Important Disaccharides</a:t>
            </a:r>
          </a:p>
        </p:txBody>
      </p:sp>
      <p:pic>
        <p:nvPicPr>
          <p:cNvPr id="36868" name="Picture 9" descr="16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008188"/>
            <a:ext cx="7848600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8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762000"/>
          </a:xfrm>
        </p:spPr>
        <p:txBody>
          <a:bodyPr/>
          <a:lstStyle/>
          <a:p>
            <a:pPr eaLnBrk="1" hangingPunct="1"/>
            <a:r>
              <a:rPr lang="en-US" smtClean="0"/>
              <a:t>Lactose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219200"/>
            <a:ext cx="7315200" cy="3429000"/>
          </a:xfrm>
        </p:spPr>
        <p:txBody>
          <a:bodyPr/>
          <a:lstStyle/>
          <a:p>
            <a:pPr eaLnBrk="1" hangingPunct="1"/>
            <a:r>
              <a:rPr lang="en-US" sz="2800" smtClean="0"/>
              <a:t>Lactose is formed by joining </a:t>
            </a:r>
            <a:r>
              <a:rPr lang="en-US" sz="2800" smtClean="0">
                <a:latin typeface="Symbol" pitchFamily="18" charset="2"/>
              </a:rPr>
              <a:t>b-</a:t>
            </a:r>
            <a:r>
              <a:rPr lang="en-US" sz="2800" smtClean="0"/>
              <a:t>D-galactose to </a:t>
            </a:r>
            <a:r>
              <a:rPr lang="en-US" sz="2800" smtClean="0">
                <a:latin typeface="Symbol" pitchFamily="18" charset="2"/>
              </a:rPr>
              <a:t>a</a:t>
            </a:r>
            <a:r>
              <a:rPr lang="en-US" sz="2800" smtClean="0"/>
              <a:t>-D-glucose to give a </a:t>
            </a:r>
            <a:r>
              <a:rPr lang="en-US" sz="2800" smtClean="0">
                <a:latin typeface="Symbol" pitchFamily="18" charset="2"/>
              </a:rPr>
              <a:t>b-</a:t>
            </a:r>
            <a:r>
              <a:rPr lang="en-US" sz="2800" smtClean="0"/>
              <a:t>1,4-glycoside</a:t>
            </a:r>
          </a:p>
          <a:p>
            <a:pPr eaLnBrk="1" hangingPunct="1"/>
            <a:r>
              <a:rPr lang="en-US" sz="2800" smtClean="0"/>
              <a:t>Lactose is milk sugar</a:t>
            </a:r>
          </a:p>
          <a:p>
            <a:pPr marL="692150" lvl="1" indent="-347663" eaLnBrk="1" hangingPunct="1"/>
            <a:r>
              <a:rPr lang="en-US" sz="2400" smtClean="0"/>
              <a:t>For use as an energy source, must be hydrolyzed to glucose and galactose</a:t>
            </a:r>
          </a:p>
          <a:p>
            <a:pPr marL="692150" lvl="1" indent="-347663" eaLnBrk="1" hangingPunct="1"/>
            <a:r>
              <a:rPr lang="en-US" sz="2400" smtClean="0"/>
              <a:t>Lactose intolerance results from lack of lactase to hydrolyze the glycosidic link of lactose</a:t>
            </a:r>
          </a:p>
          <a:p>
            <a:pPr eaLnBrk="1" hangingPunct="1"/>
            <a:endParaRPr lang="en-US" sz="2400" smtClean="0"/>
          </a:p>
        </p:txBody>
      </p:sp>
      <p:sp>
        <p:nvSpPr>
          <p:cNvPr id="254987" name="Rectangle 11"/>
          <p:cNvSpPr>
            <a:spLocks noChangeArrowheads="1"/>
          </p:cNvSpPr>
          <p:nvPr/>
        </p:nvSpPr>
        <p:spPr bwMode="auto">
          <a:xfrm>
            <a:off x="0" y="53340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da-DK" sz="32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893" name="Rectangle 12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16.5 Biologically Important Disaccharides</a:t>
            </a:r>
          </a:p>
        </p:txBody>
      </p:sp>
      <p:sp>
        <p:nvSpPr>
          <p:cNvPr id="37894" name="Rectangle 14"/>
          <p:cNvSpPr>
            <a:spLocks noChangeArrowheads="1"/>
          </p:cNvSpPr>
          <p:nvPr/>
        </p:nvSpPr>
        <p:spPr bwMode="auto">
          <a:xfrm>
            <a:off x="4395788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grpSp>
        <p:nvGrpSpPr>
          <p:cNvPr id="37895" name="Group 9"/>
          <p:cNvGrpSpPr>
            <a:grpSpLocks/>
          </p:cNvGrpSpPr>
          <p:nvPr/>
        </p:nvGrpSpPr>
        <p:grpSpPr bwMode="auto">
          <a:xfrm>
            <a:off x="7848600" y="1828800"/>
            <a:ext cx="838200" cy="523875"/>
            <a:chOff x="3886200" y="5791200"/>
            <a:chExt cx="838200" cy="523220"/>
          </a:xfrm>
        </p:grpSpPr>
        <p:sp>
          <p:nvSpPr>
            <p:cNvPr id="37896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762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660066"/>
                  </a:solidFill>
                  <a:latin typeface="Arial Black" pitchFamily="34" charset="0"/>
                </a:rPr>
                <a:t>11</a:t>
              </a:r>
            </a:p>
          </p:txBody>
        </p:sp>
        <p:sp>
          <p:nvSpPr>
            <p:cNvPr id="37897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79079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7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Lactose Glycosidic Bond 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16.5 Biologically Important Disaccharides</a:t>
            </a:r>
          </a:p>
        </p:txBody>
      </p:sp>
      <p:pic>
        <p:nvPicPr>
          <p:cNvPr id="38916" name="Picture 9" descr="16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77724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5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620000" cy="762000"/>
          </a:xfrm>
        </p:spPr>
        <p:txBody>
          <a:bodyPr/>
          <a:lstStyle/>
          <a:p>
            <a:pPr eaLnBrk="1" hangingPunct="1"/>
            <a:r>
              <a:rPr lang="en-US" smtClean="0"/>
              <a:t>Sucrose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066800"/>
            <a:ext cx="7543800" cy="4495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Sucrose is formed by linking </a:t>
            </a:r>
            <a:r>
              <a:rPr lang="en-US" sz="2800" dirty="0" smtClean="0">
                <a:latin typeface="Symbol" pitchFamily="18" charset="2"/>
              </a:rPr>
              <a:t>a-</a:t>
            </a:r>
            <a:r>
              <a:rPr lang="en-US" sz="2800" dirty="0" smtClean="0"/>
              <a:t>D-glucose with </a:t>
            </a:r>
            <a:r>
              <a:rPr lang="en-US" sz="2800" dirty="0" smtClean="0">
                <a:latin typeface="Symbol" pitchFamily="18" charset="2"/>
              </a:rPr>
              <a:t>b-</a:t>
            </a:r>
            <a:r>
              <a:rPr lang="en-US" sz="2800" dirty="0" smtClean="0"/>
              <a:t>D-fructose to give a 1,2 </a:t>
            </a:r>
            <a:r>
              <a:rPr lang="en-US" sz="2800" dirty="0" err="1" smtClean="0"/>
              <a:t>glycosidic</a:t>
            </a:r>
            <a:r>
              <a:rPr lang="en-US" sz="2800" dirty="0" smtClean="0"/>
              <a:t> linkage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 smtClean="0"/>
              <a:t>Nonreducing</a:t>
            </a:r>
            <a:r>
              <a:rPr lang="en-US" sz="2400" dirty="0" smtClean="0"/>
              <a:t> – negative reaction in Benedict test 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The </a:t>
            </a:r>
            <a:r>
              <a:rPr lang="en-US" sz="2400" dirty="0" err="1" smtClean="0"/>
              <a:t>glycosidic</a:t>
            </a:r>
            <a:r>
              <a:rPr lang="en-US" sz="2400" dirty="0" smtClean="0"/>
              <a:t> O is part of an </a:t>
            </a:r>
            <a:r>
              <a:rPr lang="en-US" sz="2400" dirty="0" err="1" smtClean="0"/>
              <a:t>acetal</a:t>
            </a:r>
            <a:r>
              <a:rPr lang="en-US" sz="2400" dirty="0" smtClean="0"/>
              <a:t> and a </a:t>
            </a:r>
            <a:r>
              <a:rPr lang="en-US" sz="2400" dirty="0" err="1" smtClean="0"/>
              <a:t>ketal</a:t>
            </a:r>
            <a:endParaRPr lang="en-US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Important plant carbohydrate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Water soluble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Easily transported in plant circulatory system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Cannot by synthesized by animals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Sucrose called: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Table sugar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Cane sugar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Beet sugar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Linked to dental caries</a:t>
            </a:r>
          </a:p>
        </p:txBody>
      </p:sp>
      <p:sp>
        <p:nvSpPr>
          <p:cNvPr id="252936" name="Rectangle 8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da-DK" sz="32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65" name="Rectangle 9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16.5 Biologically Important Disaccharides</a:t>
            </a:r>
          </a:p>
        </p:txBody>
      </p:sp>
    </p:spTree>
    <p:extLst>
      <p:ext uri="{BB962C8B-B14F-4D97-AF65-F5344CB8AC3E}">
        <p14:creationId xmlns:p14="http://schemas.microsoft.com/office/powerpoint/2010/main" val="5413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6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/>
              <a:t>Glycosidic Bond Formed </a:t>
            </a:r>
            <a:br>
              <a:rPr lang="en-CA" smtClean="0"/>
            </a:br>
            <a:r>
              <a:rPr lang="en-CA" smtClean="0"/>
              <a:t>in Sucrose 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16.5 Biologically Important Disaccharides</a:t>
            </a:r>
          </a:p>
        </p:txBody>
      </p:sp>
      <p:pic>
        <p:nvPicPr>
          <p:cNvPr id="41988" name="Picture 9" descr="16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97050"/>
            <a:ext cx="7467600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1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8372" name="Picture 4" descr="chemb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629400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7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Starch</a:t>
            </a:r>
            <a:endParaRPr lang="da-DK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7348" name="Picture 4" descr="che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977063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7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Amylopectin</a:t>
            </a:r>
            <a:endParaRPr lang="da-DK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9396" name="Picture 4" descr="chemb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60475"/>
            <a:ext cx="6858000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5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Structure of Amylose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16.6 Polysaccharides</a:t>
            </a:r>
          </a:p>
        </p:txBody>
      </p:sp>
      <p:pic>
        <p:nvPicPr>
          <p:cNvPr id="44036" name="Picture 9" descr="16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80010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77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Comparison of Amylose to Amylopectin</a:t>
            </a:r>
          </a:p>
        </p:txBody>
      </p:sp>
      <p:graphicFrame>
        <p:nvGraphicFramePr>
          <p:cNvPr id="265219" name="Object 3"/>
          <p:cNvGraphicFramePr>
            <a:graphicFrameLocks noChangeAspect="1"/>
          </p:cNvGraphicFramePr>
          <p:nvPr/>
        </p:nvGraphicFramePr>
        <p:xfrm>
          <a:off x="1524000" y="3886200"/>
          <a:ext cx="7010400" cy="270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ISIS/Draw Sketch" r:id="rId3" imgW="8820000" imgH="3409920" progId="ISISServer">
                  <p:embed/>
                </p:oleObj>
              </mc:Choice>
              <mc:Fallback>
                <p:oleObj name="ISIS/Draw Sketch" r:id="rId3" imgW="8820000" imgH="34099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86200"/>
                        <a:ext cx="7010400" cy="270986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0" name="Object 4"/>
          <p:cNvGraphicFramePr>
            <a:graphicFrameLocks noChangeAspect="1"/>
          </p:cNvGraphicFramePr>
          <p:nvPr/>
        </p:nvGraphicFramePr>
        <p:xfrm>
          <a:off x="1524000" y="1905000"/>
          <a:ext cx="7077075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ISIS/Draw Sketch" r:id="rId5" imgW="8820000" imgH="2038320" progId="ISISServer">
                  <p:embed/>
                </p:oleObj>
              </mc:Choice>
              <mc:Fallback>
                <p:oleObj name="ISIS/Draw Sketch" r:id="rId5" imgW="8820000" imgH="20383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05000"/>
                        <a:ext cx="7077075" cy="163512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16.6 Polysaccharides</a:t>
            </a:r>
          </a:p>
        </p:txBody>
      </p:sp>
    </p:spTree>
    <p:extLst>
      <p:ext uri="{BB962C8B-B14F-4D97-AF65-F5344CB8AC3E}">
        <p14:creationId xmlns:p14="http://schemas.microsoft.com/office/powerpoint/2010/main" val="38710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One and two substituents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smtClean="0"/>
          </a:p>
        </p:txBody>
      </p:sp>
      <p:pic>
        <p:nvPicPr>
          <p:cNvPr id="31748" name="Picture 5" descr="tC05F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9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/>
              <a:t>Glycogen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524000"/>
            <a:ext cx="7391400" cy="4572000"/>
          </a:xfrm>
        </p:spPr>
        <p:txBody>
          <a:bodyPr/>
          <a:lstStyle/>
          <a:p>
            <a:pPr eaLnBrk="1" hangingPunct="1"/>
            <a:r>
              <a:rPr lang="en-US" smtClean="0"/>
              <a:t>The major glucose storage carbohydrate in animals is </a:t>
            </a:r>
            <a:r>
              <a:rPr lang="en-US" b="1" smtClean="0">
                <a:solidFill>
                  <a:srgbClr val="660066"/>
                </a:solidFill>
              </a:rPr>
              <a:t>glycogen</a:t>
            </a:r>
          </a:p>
          <a:p>
            <a:pPr eaLnBrk="1" hangingPunct="1"/>
            <a:r>
              <a:rPr lang="en-US" smtClean="0"/>
              <a:t>A highly branched chain polymer like amylopectin </a:t>
            </a:r>
          </a:p>
          <a:p>
            <a:pPr lvl="1" eaLnBrk="1" hangingPunct="1"/>
            <a:r>
              <a:rPr lang="en-US" smtClean="0"/>
              <a:t>More frequent branching – 10 monomers </a:t>
            </a:r>
          </a:p>
          <a:p>
            <a:pPr eaLnBrk="1" hangingPunct="1"/>
            <a:r>
              <a:rPr lang="en-US" smtClean="0"/>
              <a:t>Glycogen is stored in: </a:t>
            </a:r>
          </a:p>
          <a:p>
            <a:pPr lvl="1" eaLnBrk="1" hangingPunct="1"/>
            <a:r>
              <a:rPr lang="en-US" smtClean="0"/>
              <a:t>Liver </a:t>
            </a:r>
          </a:p>
          <a:p>
            <a:pPr lvl="1" eaLnBrk="1" hangingPunct="1"/>
            <a:r>
              <a:rPr lang="en-US" smtClean="0"/>
              <a:t>Muscle cells</a:t>
            </a:r>
            <a:endParaRPr lang="en-US" sz="3200" b="1" smtClean="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16.6 Polysaccharides</a:t>
            </a:r>
          </a:p>
        </p:txBody>
      </p:sp>
      <p:grpSp>
        <p:nvGrpSpPr>
          <p:cNvPr id="45061" name="Group 9"/>
          <p:cNvGrpSpPr>
            <a:grpSpLocks/>
          </p:cNvGrpSpPr>
          <p:nvPr/>
        </p:nvGrpSpPr>
        <p:grpSpPr bwMode="auto">
          <a:xfrm>
            <a:off x="7772400" y="990600"/>
            <a:ext cx="914400" cy="523875"/>
            <a:chOff x="3810000" y="5791200"/>
            <a:chExt cx="914400" cy="523220"/>
          </a:xfrm>
        </p:grpSpPr>
        <p:sp>
          <p:nvSpPr>
            <p:cNvPr id="45062" name="TextBox 5"/>
            <p:cNvSpPr txBox="1">
              <a:spLocks noChangeArrowheads="1"/>
            </p:cNvSpPr>
            <p:nvPr/>
          </p:nvSpPr>
          <p:spPr bwMode="auto">
            <a:xfrm>
              <a:off x="3810000" y="5791200"/>
              <a:ext cx="838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660066"/>
                  </a:solidFill>
                  <a:latin typeface="Arial Black" pitchFamily="34" charset="0"/>
                </a:rPr>
                <a:t>12</a:t>
              </a:r>
            </a:p>
          </p:txBody>
        </p:sp>
        <p:sp>
          <p:nvSpPr>
            <p:cNvPr id="45063" name="Isosceles Triangle 6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2264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Cellulose</a:t>
            </a:r>
            <a:endParaRPr lang="da-DK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0420" name="Picture 4" descr="chemb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856773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582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Cellulose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143000"/>
            <a:ext cx="7696200" cy="4419600"/>
          </a:xfrm>
        </p:spPr>
        <p:txBody>
          <a:bodyPr/>
          <a:lstStyle/>
          <a:p>
            <a:pPr eaLnBrk="1" hangingPunct="1"/>
            <a:r>
              <a:rPr lang="en-US" sz="2800" smtClean="0"/>
              <a:t>Cellulose is the major structural polymer in plants</a:t>
            </a:r>
          </a:p>
          <a:p>
            <a:pPr eaLnBrk="1" hangingPunct="1"/>
            <a:r>
              <a:rPr lang="en-US" sz="2800" smtClean="0"/>
              <a:t>It is a liner homopolymer composed of </a:t>
            </a:r>
            <a:r>
              <a:rPr lang="en-US" sz="2800" smtClean="0">
                <a:latin typeface="Symbol" pitchFamily="18" charset="2"/>
              </a:rPr>
              <a:t>b</a:t>
            </a:r>
            <a:r>
              <a:rPr lang="en-US" sz="2800" smtClean="0"/>
              <a:t>-D-glucose units linked  </a:t>
            </a:r>
            <a:r>
              <a:rPr lang="en-US" sz="2800" smtClean="0">
                <a:latin typeface="Symbol" pitchFamily="18" charset="2"/>
              </a:rPr>
              <a:t>b</a:t>
            </a:r>
            <a:r>
              <a:rPr lang="en-US" sz="2800" smtClean="0"/>
              <a:t>-1,4 </a:t>
            </a:r>
          </a:p>
          <a:p>
            <a:pPr eaLnBrk="1" hangingPunct="1"/>
            <a:r>
              <a:rPr lang="en-US" sz="2800" smtClean="0"/>
              <a:t>The repeating disaccharide of cellulose is </a:t>
            </a:r>
            <a:r>
              <a:rPr lang="en-US" sz="2800" smtClean="0">
                <a:latin typeface="Symbol" pitchFamily="18" charset="2"/>
              </a:rPr>
              <a:t>b</a:t>
            </a:r>
            <a:r>
              <a:rPr lang="en-US" sz="2800" smtClean="0"/>
              <a:t>-cellobiose </a:t>
            </a:r>
          </a:p>
          <a:p>
            <a:pPr eaLnBrk="1" hangingPunct="1"/>
            <a:r>
              <a:rPr lang="en-US" sz="2800" smtClean="0"/>
              <a:t>Animals lack the enzymes necessary to hydrolyze cellulose  </a:t>
            </a:r>
          </a:p>
          <a:p>
            <a:pPr eaLnBrk="1" hangingPunct="1"/>
            <a:r>
              <a:rPr lang="en-US" sz="2800" smtClean="0"/>
              <a:t>The bacteria in ruminants (</a:t>
            </a:r>
            <a:r>
              <a:rPr lang="en-US" sz="2800" i="1" smtClean="0"/>
              <a:t>e.g.,</a:t>
            </a:r>
            <a:r>
              <a:rPr lang="en-US" sz="2800" smtClean="0"/>
              <a:t> cows) can digest cellulose so that they can eat grass, </a:t>
            </a:r>
            <a:r>
              <a:rPr lang="en-US" sz="2800" i="1" smtClean="0"/>
              <a:t>etc.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16.6 Polysaccharides</a:t>
            </a:r>
          </a:p>
        </p:txBody>
      </p:sp>
      <p:grpSp>
        <p:nvGrpSpPr>
          <p:cNvPr id="46085" name="Group 9"/>
          <p:cNvGrpSpPr>
            <a:grpSpLocks/>
          </p:cNvGrpSpPr>
          <p:nvPr/>
        </p:nvGrpSpPr>
        <p:grpSpPr bwMode="auto">
          <a:xfrm>
            <a:off x="7772400" y="685800"/>
            <a:ext cx="914400" cy="523875"/>
            <a:chOff x="3810000" y="5791200"/>
            <a:chExt cx="914400" cy="523220"/>
          </a:xfrm>
        </p:grpSpPr>
        <p:sp>
          <p:nvSpPr>
            <p:cNvPr id="46086" name="TextBox 5"/>
            <p:cNvSpPr txBox="1">
              <a:spLocks noChangeArrowheads="1"/>
            </p:cNvSpPr>
            <p:nvPr/>
          </p:nvSpPr>
          <p:spPr bwMode="auto">
            <a:xfrm>
              <a:off x="3810000" y="5791200"/>
              <a:ext cx="838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660066"/>
                  </a:solidFill>
                  <a:latin typeface="Arial Black" pitchFamily="34" charset="0"/>
                </a:rPr>
                <a:t>12</a:t>
              </a:r>
            </a:p>
          </p:txBody>
        </p:sp>
        <p:sp>
          <p:nvSpPr>
            <p:cNvPr id="46087" name="Isosceles Triangle 6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9106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Structure of Cellulose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1524000" y="2286000"/>
          <a:ext cx="7381875" cy="350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ISIS/Draw Sketch" r:id="rId3" imgW="8972280" imgH="4257360" progId="ISISServer">
                  <p:embed/>
                </p:oleObj>
              </mc:Choice>
              <mc:Fallback>
                <p:oleObj name="ISIS/Draw Sketch" r:id="rId3" imgW="8972280" imgH="425736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86000"/>
                        <a:ext cx="7381875" cy="350361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43200" y="1676400"/>
            <a:ext cx="4891088" cy="2362200"/>
            <a:chOff x="912" y="672"/>
            <a:chExt cx="4026" cy="2016"/>
          </a:xfrm>
        </p:grpSpPr>
        <p:sp>
          <p:nvSpPr>
            <p:cNvPr id="14342" name="Text Box 5"/>
            <p:cNvSpPr txBox="1">
              <a:spLocks noChangeArrowheads="1"/>
            </p:cNvSpPr>
            <p:nvPr/>
          </p:nvSpPr>
          <p:spPr bwMode="auto">
            <a:xfrm>
              <a:off x="912" y="672"/>
              <a:ext cx="4026" cy="564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3600" b="1">
                  <a:solidFill>
                    <a:schemeClr val="bg1"/>
                  </a:solidFill>
                  <a:latin typeface="Symbol" pitchFamily="18" charset="2"/>
                </a:rPr>
                <a:t>b</a:t>
              </a:r>
              <a:r>
                <a:rPr lang="en-US" sz="3200" b="1">
                  <a:solidFill>
                    <a:schemeClr val="bg1"/>
                  </a:solidFill>
                  <a:latin typeface="Arial" charset="0"/>
                </a:rPr>
                <a:t>-(1-&gt;4) glycosidic bond</a:t>
              </a:r>
            </a:p>
          </p:txBody>
        </p:sp>
        <p:sp>
          <p:nvSpPr>
            <p:cNvPr id="14343" name="Line 6"/>
            <p:cNvSpPr>
              <a:spLocks noChangeShapeType="1"/>
            </p:cNvSpPr>
            <p:nvPr/>
          </p:nvSpPr>
          <p:spPr bwMode="auto">
            <a:xfrm flipH="1">
              <a:off x="1872" y="1200"/>
              <a:ext cx="0" cy="148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44" name="Line 7"/>
            <p:cNvSpPr>
              <a:spLocks noChangeShapeType="1"/>
            </p:cNvSpPr>
            <p:nvPr/>
          </p:nvSpPr>
          <p:spPr bwMode="auto">
            <a:xfrm>
              <a:off x="3648" y="1104"/>
              <a:ext cx="0" cy="124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4341" name="Rectangle 8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16.6 Polysaccharides</a:t>
            </a:r>
          </a:p>
        </p:txBody>
      </p:sp>
    </p:spTree>
    <p:extLst>
      <p:ext uri="{BB962C8B-B14F-4D97-AF65-F5344CB8AC3E}">
        <p14:creationId xmlns:p14="http://schemas.microsoft.com/office/powerpoint/2010/main" val="30056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2" descr="16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59436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/>
              <a:t>Glycogen and Amylopectin Structures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248400" y="1828800"/>
            <a:ext cx="2438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>
                <a:solidFill>
                  <a:schemeClr val="folHlink"/>
                </a:solidFill>
                <a:latin typeface="Arial" charset="0"/>
              </a:rPr>
              <a:t>Glycogen and</a:t>
            </a:r>
          </a:p>
          <a:p>
            <a:pPr algn="l"/>
            <a:r>
              <a:rPr lang="en-US" sz="2400">
                <a:solidFill>
                  <a:schemeClr val="folHlink"/>
                </a:solidFill>
                <a:latin typeface="Arial" charset="0"/>
              </a:rPr>
              <a:t>Amylopectin are</a:t>
            </a:r>
          </a:p>
          <a:p>
            <a:pPr algn="l"/>
            <a:r>
              <a:rPr lang="en-US" sz="2400">
                <a:solidFill>
                  <a:schemeClr val="folHlink"/>
                </a:solidFill>
                <a:latin typeface="Symbol" pitchFamily="18" charset="2"/>
              </a:rPr>
              <a:t>a</a:t>
            </a:r>
            <a:r>
              <a:rPr lang="en-US" sz="2400">
                <a:solidFill>
                  <a:schemeClr val="folHlink"/>
                </a:solidFill>
                <a:latin typeface="Arial" charset="0"/>
              </a:rPr>
              <a:t>(1-4) chains </a:t>
            </a:r>
          </a:p>
          <a:p>
            <a:pPr algn="l"/>
            <a:r>
              <a:rPr lang="en-US" sz="2400">
                <a:solidFill>
                  <a:schemeClr val="folHlink"/>
                </a:solidFill>
                <a:latin typeface="Arial" charset="0"/>
              </a:rPr>
              <a:t>with </a:t>
            </a:r>
            <a:r>
              <a:rPr lang="en-US" sz="2400">
                <a:solidFill>
                  <a:schemeClr val="folHlink"/>
                </a:solidFill>
                <a:latin typeface="Symbol" pitchFamily="18" charset="2"/>
              </a:rPr>
              <a:t>a</a:t>
            </a:r>
            <a:r>
              <a:rPr lang="en-US" sz="2400">
                <a:solidFill>
                  <a:schemeClr val="folHlink"/>
                </a:solidFill>
                <a:latin typeface="Arial" charset="0"/>
              </a:rPr>
              <a:t>(1-6)</a:t>
            </a:r>
          </a:p>
          <a:p>
            <a:pPr algn="l"/>
            <a:r>
              <a:rPr lang="en-US" sz="2400">
                <a:solidFill>
                  <a:schemeClr val="folHlink"/>
                </a:solidFill>
                <a:latin typeface="Arial" charset="0"/>
              </a:rPr>
              <a:t>branches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286000" y="6324600"/>
            <a:ext cx="1428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>
                <a:solidFill>
                  <a:schemeClr val="accent2"/>
                </a:solidFill>
                <a:latin typeface="Arial" charset="0"/>
              </a:rPr>
              <a:t>Amylopectin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562600" y="6324600"/>
            <a:ext cx="1149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>
                <a:solidFill>
                  <a:schemeClr val="tx2"/>
                </a:solidFill>
                <a:latin typeface="Arial" charset="0"/>
              </a:rPr>
              <a:t>Glycogen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16.6 Polysaccharides</a:t>
            </a:r>
          </a:p>
        </p:txBody>
      </p:sp>
    </p:spTree>
    <p:extLst>
      <p:ext uri="{BB962C8B-B14F-4D97-AF65-F5344CB8AC3E}">
        <p14:creationId xmlns:p14="http://schemas.microsoft.com/office/powerpoint/2010/main" val="32656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Cellulose as found in wood</a:t>
            </a: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1444" name="Picture 4" descr="tC16F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1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50825" y="4365625"/>
            <a:ext cx="8229600" cy="3490913"/>
          </a:xfrm>
        </p:spPr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</a:pPr>
            <a:r>
              <a:rPr lang="da-DK"/>
              <a:t>Cellulose can exist both in a crystalline and in an amorphous state. </a:t>
            </a:r>
          </a:p>
          <a:p>
            <a:pPr marL="273050" indent="-273050">
              <a:lnSpc>
                <a:spcPct val="90000"/>
              </a:lnSpc>
            </a:pPr>
            <a:r>
              <a:rPr lang="da-DK"/>
              <a:t> Each ring have 6 carbons.</a:t>
            </a:r>
          </a:p>
          <a:p>
            <a:pPr marL="273050" indent="-273050">
              <a:lnSpc>
                <a:spcPct val="90000"/>
              </a:lnSpc>
            </a:pPr>
            <a:endParaRPr lang="en-GB"/>
          </a:p>
          <a:p>
            <a:pPr marL="273050" indent="-273050">
              <a:lnSpc>
                <a:spcPct val="90000"/>
              </a:lnSpc>
              <a:buFontTx/>
              <a:buNone/>
            </a:pPr>
            <a:r>
              <a:rPr lang="en-GB"/>
              <a:t>.</a:t>
            </a:r>
            <a:endParaRPr lang="da-DK"/>
          </a:p>
          <a:p>
            <a:pPr marL="273050" indent="-273050">
              <a:lnSpc>
                <a:spcPct val="90000"/>
              </a:lnSpc>
            </a:pPr>
            <a:endParaRPr lang="da-DK"/>
          </a:p>
          <a:p>
            <a:pPr marL="273050" indent="-273050">
              <a:lnSpc>
                <a:spcPct val="90000"/>
              </a:lnSpc>
            </a:pPr>
            <a:endParaRPr lang="da-D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8032750" cy="455613"/>
          </a:xfrm>
        </p:spPr>
        <p:txBody>
          <a:bodyPr anchor="b">
            <a:noAutofit/>
          </a:bodyPr>
          <a:lstStyle/>
          <a:p>
            <a:r>
              <a:rPr lang="da-DK" sz="4100"/>
              <a:t>CELLULOSE</a:t>
            </a:r>
          </a:p>
        </p:txBody>
      </p:sp>
      <p:pic>
        <p:nvPicPr>
          <p:cNvPr id="624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t="16930"/>
          <a:stretch>
            <a:fillRect/>
          </a:stretch>
        </p:blipFill>
        <p:spPr bwMode="auto">
          <a:xfrm>
            <a:off x="1258888" y="1052513"/>
            <a:ext cx="7273925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80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4313" y="0"/>
            <a:ext cx="7467600" cy="620713"/>
          </a:xfrm>
        </p:spPr>
        <p:txBody>
          <a:bodyPr anchor="b">
            <a:normAutofit fontScale="90000"/>
          </a:bodyPr>
          <a:lstStyle/>
          <a:p>
            <a:r>
              <a:rPr lang="da-DK" sz="3900"/>
              <a:t>HEMICELLULOSE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571500"/>
            <a:ext cx="7467600" cy="5902325"/>
          </a:xfrm>
        </p:spPr>
        <p:txBody>
          <a:bodyPr/>
          <a:lstStyle/>
          <a:p>
            <a:pPr marL="273050" indent="-273050"/>
            <a:r>
              <a:rPr lang="en-GB"/>
              <a:t>Hemicelluloses contain xylan as the principle component , but also contain mannan, galactan, and arabinan heteropolymers as well. </a:t>
            </a:r>
            <a:endParaRPr lang="da-DK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00313"/>
            <a:ext cx="700087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8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Cyclodextrins</a:t>
            </a:r>
          </a:p>
        </p:txBody>
      </p:sp>
      <p:pic>
        <p:nvPicPr>
          <p:cNvPr id="25605" name="Picture 5" descr="File:Cyclodextrin.svg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538413"/>
            <a:ext cx="7620000" cy="264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7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latin typeface="Symbol" pitchFamily="18" charset="2"/>
              </a:rPr>
              <a:t>b</a:t>
            </a:r>
            <a:r>
              <a:rPr lang="da-DK"/>
              <a:t>-Cyclodextrin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6564" name="Picture 4" descr="Strukturen af beta-cyclodextr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48482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763713" y="1628775"/>
            <a:ext cx="122396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619250" y="1700213"/>
            <a:ext cx="2159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9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Asymmetric carbon</a:t>
            </a: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smtClean="0"/>
          </a:p>
        </p:txBody>
      </p:sp>
      <p:pic>
        <p:nvPicPr>
          <p:cNvPr id="32772" name="Picture 5" descr="tC05F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3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Barrel character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636838"/>
            <a:ext cx="8229600" cy="4525962"/>
          </a:xfrm>
        </p:spPr>
        <p:txBody>
          <a:bodyPr/>
          <a:lstStyle/>
          <a:p>
            <a:endParaRPr lang="da-DK"/>
          </a:p>
        </p:txBody>
      </p:sp>
      <p:pic>
        <p:nvPicPr>
          <p:cNvPr id="67588" name="Picture 4" descr="Chemical_structure_%20cyclodextr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847850"/>
            <a:ext cx="4535487" cy="45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3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Artificial sweeteners</a:t>
            </a:r>
          </a:p>
        </p:txBody>
      </p:sp>
      <p:pic>
        <p:nvPicPr>
          <p:cNvPr id="88070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93304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mtClean="0"/>
              <a:t>Nutrasweet</a:t>
            </a:r>
            <a:endParaRPr lang="en-US" altLang="da-DK" smtClean="0"/>
          </a:p>
        </p:txBody>
      </p:sp>
      <p:pic>
        <p:nvPicPr>
          <p:cNvPr id="2051" name="Picture 5" descr="tC01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46101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3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4000" b="1"/>
              <a:t>(E,RS)-Perillartine.</a:t>
            </a:r>
            <a:br>
              <a:rPr lang="da-DK" sz="4000" b="1"/>
            </a:br>
            <a:endParaRPr lang="da-DK" sz="4000" b="1"/>
          </a:p>
        </p:txBody>
      </p:sp>
      <p:pic>
        <p:nvPicPr>
          <p:cNvPr id="901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57087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Neotame</a:t>
            </a:r>
          </a:p>
        </p:txBody>
      </p:sp>
      <p:pic>
        <p:nvPicPr>
          <p:cNvPr id="911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59568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Acesulfame sodium</a:t>
            </a:r>
          </a:p>
        </p:txBody>
      </p:sp>
      <p:pic>
        <p:nvPicPr>
          <p:cNvPr id="921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3611563"/>
            <a:ext cx="4572000" cy="2514600"/>
          </a:xfrm>
        </p:spPr>
      </p:pic>
    </p:spTree>
    <p:extLst>
      <p:ext uri="{BB962C8B-B14F-4D97-AF65-F5344CB8AC3E}">
        <p14:creationId xmlns:p14="http://schemas.microsoft.com/office/powerpoint/2010/main" val="1907195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Sucralose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103438"/>
            <a:ext cx="7315200" cy="4022725"/>
          </a:xfrm>
        </p:spPr>
      </p:pic>
    </p:spTree>
    <p:extLst>
      <p:ext uri="{BB962C8B-B14F-4D97-AF65-F5344CB8AC3E}">
        <p14:creationId xmlns:p14="http://schemas.microsoft.com/office/powerpoint/2010/main" val="26611716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Steviol</a:t>
            </a:r>
          </a:p>
        </p:txBody>
      </p:sp>
      <p:pic>
        <p:nvPicPr>
          <p:cNvPr id="942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057400"/>
            <a:ext cx="6629400" cy="3646488"/>
          </a:xfrm>
        </p:spPr>
      </p:pic>
    </p:spTree>
    <p:extLst>
      <p:ext uri="{BB962C8B-B14F-4D97-AF65-F5344CB8AC3E}">
        <p14:creationId xmlns:p14="http://schemas.microsoft.com/office/powerpoint/2010/main" val="23060807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4000"/>
              <a:t>Brazzein</a:t>
            </a:r>
            <a:br>
              <a:rPr lang="da-DK" sz="4000"/>
            </a:br>
            <a:r>
              <a:rPr lang="da-DK" sz="2400"/>
              <a:t>QDKCKKVYEN YPVSKCQLAN QCNYDCKLDK HARSGECFYD EKRNLQCICD YCEY</a:t>
            </a:r>
            <a:r>
              <a:rPr lang="da-DK" sz="4000"/>
              <a:t> </a:t>
            </a:r>
          </a:p>
        </p:txBody>
      </p:sp>
      <p:pic>
        <p:nvPicPr>
          <p:cNvPr id="952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92744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Artificial sweeteners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9092" name="Picture 4" descr="artsweet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93875"/>
            <a:ext cx="403860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61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CA" smtClean="0"/>
              <a:t> Enantiomers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16.3 Stereoisomers and Stereochemistry</a:t>
            </a:r>
          </a:p>
        </p:txBody>
      </p:sp>
      <p:pic>
        <p:nvPicPr>
          <p:cNvPr id="24580" name="Picture 9" descr="16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903288"/>
            <a:ext cx="41306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49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Ketales</a:t>
            </a:r>
            <a:endParaRPr lang="da-DK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1924" name="Picture 4" descr="bioorgextra1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6814"/>
            <a:ext cx="8312806" cy="554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1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Reduction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3972" name="Picture 4" descr="bioorgextra1 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3" y="2355850"/>
            <a:ext cx="9040107" cy="323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7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Oxidation</a:t>
            </a:r>
            <a:endParaRPr lang="da-DK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4996" name="Picture 4" descr="bioorgextra1 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710" y="1880341"/>
            <a:ext cx="8369118" cy="391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6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6248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Chirality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90600"/>
            <a:ext cx="7086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carbon atom that has four different groups bonded to it is called a </a:t>
            </a:r>
            <a:r>
              <a:rPr lang="en-US" smtClean="0">
                <a:solidFill>
                  <a:srgbClr val="660066"/>
                </a:solidFill>
              </a:rPr>
              <a:t>chiral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mtClean="0"/>
              <a:t>carbon atom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Any molecule containing a chiral carbon can exist as a pair of </a:t>
            </a:r>
            <a:r>
              <a:rPr lang="en-US" smtClean="0">
                <a:solidFill>
                  <a:srgbClr val="660066"/>
                </a:solidFill>
              </a:rPr>
              <a:t>enantiomers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Chirality in glyceraldehyde </a:t>
            </a:r>
            <a:r>
              <a:rPr lang="en-US" sz="2400" smtClean="0"/>
              <a:t>(the simplest carbohydrate)</a:t>
            </a:r>
            <a:r>
              <a:rPr lang="en-US" smtClean="0"/>
              <a:t> is conveyed by a chiral carbon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Larger biological molecules often have more than one chiral carbon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16.3 Stereoisomers and Stereochemistry</a:t>
            </a:r>
          </a:p>
        </p:txBody>
      </p:sp>
    </p:spTree>
    <p:extLst>
      <p:ext uri="{BB962C8B-B14F-4D97-AF65-F5344CB8AC3E}">
        <p14:creationId xmlns:p14="http://schemas.microsoft.com/office/powerpoint/2010/main" val="7994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9617</TotalTime>
  <Words>1123</Words>
  <Application>Microsoft Office PowerPoint</Application>
  <PresentationFormat>On-screen Show (4:3)</PresentationFormat>
  <Paragraphs>245</Paragraphs>
  <Slides>82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4" baseType="lpstr">
      <vt:lpstr>Office Theme</vt:lpstr>
      <vt:lpstr>ISIS/Draw Sketch</vt:lpstr>
      <vt:lpstr>Carbohydrates</vt:lpstr>
      <vt:lpstr>Fischer projection</vt:lpstr>
      <vt:lpstr>Naming Monosaccharides</vt:lpstr>
      <vt:lpstr>Hexoses</vt:lpstr>
      <vt:lpstr>Hexoser</vt:lpstr>
      <vt:lpstr>One and two substituents</vt:lpstr>
      <vt:lpstr>Asymmetric carbon</vt:lpstr>
      <vt:lpstr> Enantiomers</vt:lpstr>
      <vt:lpstr>Chirality</vt:lpstr>
      <vt:lpstr>Chirality of Glyceraldehyde</vt:lpstr>
      <vt:lpstr>Structural Formulas of D- and L- Glyceraldehyde </vt:lpstr>
      <vt:lpstr>Optical Activity</vt:lpstr>
      <vt:lpstr>Polarized Light</vt:lpstr>
      <vt:lpstr>Schematic Drawing of a Polarimeter </vt:lpstr>
      <vt:lpstr>The Relationship Between Molecular Structure and Optical Activity</vt:lpstr>
      <vt:lpstr>Absolute configuration S</vt:lpstr>
      <vt:lpstr>R</vt:lpstr>
      <vt:lpstr>Carvone</vt:lpstr>
      <vt:lpstr>PowerPoint Presentation</vt:lpstr>
      <vt:lpstr>Glyceraldehyde</vt:lpstr>
      <vt:lpstr>Tetroser</vt:lpstr>
      <vt:lpstr>Hexoses</vt:lpstr>
      <vt:lpstr>Fischer Projection Formulas</vt:lpstr>
      <vt:lpstr>Fischer Projections of Monosaccharides</vt:lpstr>
      <vt:lpstr>Fischer projection</vt:lpstr>
      <vt:lpstr>The D- and L-System</vt:lpstr>
      <vt:lpstr>PowerPoint Presentation</vt:lpstr>
      <vt:lpstr>Meso</vt:lpstr>
      <vt:lpstr>Diastereomers</vt:lpstr>
      <vt:lpstr>PowerPoint Presentation</vt:lpstr>
      <vt:lpstr>Galactose Orientation</vt:lpstr>
      <vt:lpstr>Amygdalin</vt:lpstr>
      <vt:lpstr>Furanose and pyranoses</vt:lpstr>
      <vt:lpstr>Aldopentoser</vt:lpstr>
      <vt:lpstr>PowerPoint Presentation</vt:lpstr>
      <vt:lpstr>PowerPoint Presentation</vt:lpstr>
      <vt:lpstr>Haworth</vt:lpstr>
      <vt:lpstr>Haworth</vt:lpstr>
      <vt:lpstr>Haworth</vt:lpstr>
      <vt:lpstr>Haworth</vt:lpstr>
      <vt:lpstr>Fructose</vt:lpstr>
      <vt:lpstr>Aldopentoser</vt:lpstr>
      <vt:lpstr>Reducing Sugars</vt:lpstr>
      <vt:lpstr>Reducing Sugars</vt:lpstr>
      <vt:lpstr>A Reduced Sugar</vt:lpstr>
      <vt:lpstr>Glucosides</vt:lpstr>
      <vt:lpstr>Alkylation</vt:lpstr>
      <vt:lpstr>16.5 Biologically Important Disaccharides</vt:lpstr>
      <vt:lpstr>Maltose</vt:lpstr>
      <vt:lpstr>Formation of Maltose</vt:lpstr>
      <vt:lpstr>Lactose</vt:lpstr>
      <vt:lpstr>Lactose Glycosidic Bond </vt:lpstr>
      <vt:lpstr>Sucrose</vt:lpstr>
      <vt:lpstr>Glycosidic Bond Formed  in Sucrose </vt:lpstr>
      <vt:lpstr>PowerPoint Presentation</vt:lpstr>
      <vt:lpstr>Starch</vt:lpstr>
      <vt:lpstr>Amylopectin</vt:lpstr>
      <vt:lpstr>Structure of Amylose</vt:lpstr>
      <vt:lpstr>Comparison of Amylose to Amylopectin</vt:lpstr>
      <vt:lpstr>Glycogen</vt:lpstr>
      <vt:lpstr>Cellulose</vt:lpstr>
      <vt:lpstr>Cellulose</vt:lpstr>
      <vt:lpstr>Structure of Cellulose</vt:lpstr>
      <vt:lpstr>Glycogen and Amylopectin Structures</vt:lpstr>
      <vt:lpstr>Cellulose as found in wood</vt:lpstr>
      <vt:lpstr>CELLULOSE</vt:lpstr>
      <vt:lpstr>HEMICELLULOSE</vt:lpstr>
      <vt:lpstr>Cyclodextrins</vt:lpstr>
      <vt:lpstr>b-Cyclodextrin</vt:lpstr>
      <vt:lpstr>Barrel character</vt:lpstr>
      <vt:lpstr>Artificial sweeteners</vt:lpstr>
      <vt:lpstr>Nutrasweet</vt:lpstr>
      <vt:lpstr>(E,RS)-Perillartine. </vt:lpstr>
      <vt:lpstr>Neotame</vt:lpstr>
      <vt:lpstr>Acesulfame sodium</vt:lpstr>
      <vt:lpstr>Sucralose</vt:lpstr>
      <vt:lpstr>Steviol</vt:lpstr>
      <vt:lpstr>Brazzein QDKCKKVYEN YPVSKCQLAN QCNYDCKLDK HARSGECFYD EKRNLQCICD YCEY </vt:lpstr>
      <vt:lpstr>Artificial sweeteners</vt:lpstr>
      <vt:lpstr>Ketales</vt:lpstr>
      <vt:lpstr>Reduction</vt:lpstr>
      <vt:lpstr>Oxidation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poulerik</dc:creator>
  <cp:lastModifiedBy>Poul Erik Hansen</cp:lastModifiedBy>
  <cp:revision>15</cp:revision>
  <dcterms:created xsi:type="dcterms:W3CDTF">2012-11-01T16:06:07Z</dcterms:created>
  <dcterms:modified xsi:type="dcterms:W3CDTF">2014-05-01T19:03:20Z</dcterms:modified>
</cp:coreProperties>
</file>