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05" r:id="rId3"/>
    <p:sldId id="306" r:id="rId4"/>
    <p:sldId id="303" r:id="rId5"/>
    <p:sldId id="258" r:id="rId6"/>
    <p:sldId id="304" r:id="rId7"/>
    <p:sldId id="259" r:id="rId8"/>
    <p:sldId id="262" r:id="rId9"/>
    <p:sldId id="263" r:id="rId10"/>
    <p:sldId id="307" r:id="rId11"/>
    <p:sldId id="301" r:id="rId12"/>
    <p:sldId id="264" r:id="rId13"/>
    <p:sldId id="265" r:id="rId14"/>
    <p:sldId id="266" r:id="rId15"/>
    <p:sldId id="308" r:id="rId16"/>
    <p:sldId id="267" r:id="rId17"/>
    <p:sldId id="268" r:id="rId18"/>
    <p:sldId id="269" r:id="rId19"/>
    <p:sldId id="270" r:id="rId20"/>
    <p:sldId id="309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90" r:id="rId39"/>
    <p:sldId id="299" r:id="rId40"/>
    <p:sldId id="302" r:id="rId41"/>
    <p:sldId id="292" r:id="rId42"/>
    <p:sldId id="291" r:id="rId43"/>
    <p:sldId id="300" r:id="rId44"/>
    <p:sldId id="293" r:id="rId45"/>
    <p:sldId id="294" r:id="rId46"/>
    <p:sldId id="310" r:id="rId47"/>
    <p:sldId id="295" r:id="rId48"/>
    <p:sldId id="296" r:id="rId49"/>
    <p:sldId id="297" r:id="rId50"/>
    <p:sldId id="298" r:id="rId5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5125B-67F4-479E-82B5-EE81D1CA9CEC}" type="datetimeFigureOut">
              <a:rPr lang="da-DK" smtClean="0"/>
              <a:t>24-04-2014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6A5B1-E8C2-4057-B6EE-62ABA608CCE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0315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72FFE382-A381-4781-A610-265ACC9CDEC2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4A7E97E1-2943-46BE-86A3-1C093E0D93D3}" type="slidenum">
              <a:rPr lang="en-US" sz="1200" smtClean="0"/>
              <a:pPr/>
              <a:t>17</a:t>
            </a:fld>
            <a:endParaRPr lang="en-US" sz="12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DDE48EBA-DDD5-4AF2-87C4-BDFE89089333}" type="slidenum">
              <a:rPr lang="en-US" sz="1200" smtClean="0"/>
              <a:pPr/>
              <a:t>18</a:t>
            </a:fld>
            <a:endParaRPr lang="en-US" sz="12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3672F928-3583-4626-9F34-0BE7E80FF027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E1ADC322-6856-4404-9574-8E439976D4EF}" type="slidenum">
              <a:rPr lang="en-US" sz="1200" smtClean="0"/>
              <a:pPr/>
              <a:t>21</a:t>
            </a:fld>
            <a:endParaRPr lang="en-US" sz="12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9411E733-C541-4507-8F3B-3449E7FC8115}" type="slidenum">
              <a:rPr lang="en-US" sz="1200" smtClean="0"/>
              <a:pPr/>
              <a:t>22</a:t>
            </a:fld>
            <a:endParaRPr lang="en-US" sz="120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B03AA9BB-E113-42C0-8BE7-3AECF26A18D4}" type="slidenum">
              <a:rPr lang="en-US" sz="1200" smtClean="0"/>
              <a:pPr/>
              <a:t>23</a:t>
            </a:fld>
            <a:endParaRPr lang="en-US" sz="120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F8A53813-A36B-42C2-9B41-A00C01AD8940}" type="slidenum">
              <a:rPr lang="en-US" sz="1200" smtClean="0"/>
              <a:pPr/>
              <a:t>24</a:t>
            </a:fld>
            <a:endParaRPr lang="en-US" sz="120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34406272-A127-49CA-9CE8-48FFCFF16503}" type="slidenum">
              <a:rPr lang="en-US" sz="1200" smtClean="0"/>
              <a:pPr/>
              <a:t>25</a:t>
            </a:fld>
            <a:endParaRPr lang="en-US" sz="120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A9442D2F-065A-4ED5-872D-3490ABBB8493}" type="slidenum">
              <a:rPr lang="en-US" sz="1200" smtClean="0"/>
              <a:pPr/>
              <a:t>26</a:t>
            </a:fld>
            <a:endParaRPr lang="en-US" sz="12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2C0CC710-27ED-4943-AB38-1F73DF73F79A}" type="slidenum">
              <a:rPr lang="en-US" sz="1200" smtClean="0"/>
              <a:pPr/>
              <a:t>27</a:t>
            </a:fld>
            <a:endParaRPr lang="en-US" sz="120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AD6E88E4-E247-4E21-99D6-9E60497B203A}" type="slidenum">
              <a:rPr lang="en-US" sz="1200" smtClean="0"/>
              <a:pPr/>
              <a:t>7</a:t>
            </a:fld>
            <a:endParaRPr lang="en-US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6AD99F42-4705-4E4F-9526-FE664B43E5EA}" type="slidenum">
              <a:rPr lang="en-US" sz="1200" smtClean="0"/>
              <a:pPr/>
              <a:t>28</a:t>
            </a:fld>
            <a:endParaRPr lang="en-US" sz="12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55067216-69D0-45AD-86A0-8B7673C2FC6F}" type="slidenum">
              <a:rPr lang="en-US" sz="1200" smtClean="0"/>
              <a:pPr/>
              <a:t>29</a:t>
            </a:fld>
            <a:endParaRPr lang="en-US" sz="120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51662102-0FAF-459A-9A8D-D4A04053366F}" type="slidenum">
              <a:rPr lang="en-US" sz="1200" smtClean="0"/>
              <a:pPr/>
              <a:t>30</a:t>
            </a:fld>
            <a:endParaRPr lang="en-US" sz="120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85A9DE26-703B-42EA-A44E-A6297B5A7235}" type="slidenum">
              <a:rPr lang="en-US" sz="1200" smtClean="0"/>
              <a:pPr/>
              <a:t>31</a:t>
            </a:fld>
            <a:endParaRPr lang="en-US" sz="12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51662102-0FAF-459A-9A8D-D4A04053366F}" type="slidenum">
              <a:rPr lang="en-US" sz="1200" smtClean="0"/>
              <a:pPr/>
              <a:t>32</a:t>
            </a:fld>
            <a:endParaRPr lang="en-US" sz="120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96C3E43E-7B66-44B3-9944-B116165C792B}" type="slidenum">
              <a:rPr lang="en-US" sz="1200" smtClean="0"/>
              <a:pPr/>
              <a:t>33</a:t>
            </a:fld>
            <a:endParaRPr lang="en-US" sz="120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4C73A62B-7122-44F9-BD42-E436510497F6}" type="slidenum">
              <a:rPr lang="en-US" sz="1200" smtClean="0"/>
              <a:pPr/>
              <a:t>34</a:t>
            </a:fld>
            <a:endParaRPr lang="en-US" sz="120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1B609166-CB99-45C0-B3C7-BDAF2F8A1B83}" type="slidenum">
              <a:rPr lang="en-US" sz="1200" smtClean="0"/>
              <a:pPr/>
              <a:t>35</a:t>
            </a:fld>
            <a:endParaRPr lang="en-US" sz="120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42ABC7C8-01D2-4BFC-BF07-7C1538BC8DAC}" type="slidenum">
              <a:rPr lang="en-US" sz="1200" smtClean="0"/>
              <a:pPr/>
              <a:t>36</a:t>
            </a:fld>
            <a:endParaRPr lang="en-US" sz="120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367D18DD-BEDC-4C37-BD22-F96441BD8440}" type="slidenum">
              <a:rPr lang="en-US" sz="1200" smtClean="0"/>
              <a:pPr/>
              <a:t>37</a:t>
            </a:fld>
            <a:endParaRPr lang="en-US" sz="120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40CF807C-F84D-4DCD-8C32-23AA82CCAE33}" type="slidenum">
              <a:rPr lang="en-US" sz="1200" smtClean="0"/>
              <a:pPr/>
              <a:t>8</a:t>
            </a:fld>
            <a:endParaRPr lang="en-US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EEE8F559-22C7-42B9-8129-EC4287D7F1B4}" type="slidenum">
              <a:rPr lang="en-US" sz="1200" smtClean="0"/>
              <a:pPr/>
              <a:t>38</a:t>
            </a:fld>
            <a:endParaRPr lang="en-US" sz="120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46D6138D-C8B1-45FC-9F8A-D447B40E9FD0}" type="slidenum">
              <a:rPr lang="en-US" sz="1200" smtClean="0"/>
              <a:pPr/>
              <a:t>39</a:t>
            </a:fld>
            <a:endParaRPr lang="en-US" sz="12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5B302546-E063-4141-ADA6-74AB1DDC6E78}" type="slidenum">
              <a:rPr lang="en-US" sz="1200" smtClean="0"/>
              <a:pPr/>
              <a:t>41</a:t>
            </a:fld>
            <a:endParaRPr lang="en-US" sz="120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DBE9D16D-FEAB-4DD3-9FBF-4D42F6D942E3}" type="slidenum">
              <a:rPr lang="en-US" sz="1200" smtClean="0"/>
              <a:pPr/>
              <a:t>42</a:t>
            </a:fld>
            <a:endParaRPr lang="en-US" sz="120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36AB01AF-72B9-4E67-9E77-00B730C578B1}" type="slidenum">
              <a:rPr lang="en-US" sz="1200" smtClean="0"/>
              <a:pPr/>
              <a:t>43</a:t>
            </a:fld>
            <a:endParaRPr lang="en-US" sz="120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6A8287B1-72E5-457D-9395-9F873F3B77D3}" type="slidenum">
              <a:rPr lang="en-US" sz="1200" smtClean="0"/>
              <a:pPr/>
              <a:t>44</a:t>
            </a:fld>
            <a:endParaRPr lang="en-US" sz="1200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FD2D98D2-4D74-476F-8B21-CAAED179EA23}" type="slidenum">
              <a:rPr lang="en-US" sz="1200" smtClean="0"/>
              <a:pPr/>
              <a:t>45</a:t>
            </a:fld>
            <a:endParaRPr lang="en-US" sz="1200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1C2CF2EE-C998-4A3F-B6D4-0087E70B930C}" type="slidenum">
              <a:rPr lang="en-US" sz="1200" smtClean="0"/>
              <a:pPr/>
              <a:t>47</a:t>
            </a:fld>
            <a:endParaRPr lang="en-US" sz="1200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B43893D7-19A2-4DC1-B768-8C366FA30D6C}" type="slidenum">
              <a:rPr lang="en-US" sz="1200" smtClean="0"/>
              <a:pPr/>
              <a:t>48</a:t>
            </a:fld>
            <a:endParaRPr lang="en-US" sz="12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A90CE384-74EF-4E14-A8BB-C171D5083DDC}" type="slidenum">
              <a:rPr lang="en-US" sz="1200" smtClean="0"/>
              <a:pPr/>
              <a:t>49</a:t>
            </a:fld>
            <a:endParaRPr lang="en-US" sz="120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1F4EE6FC-8DAF-493E-AED0-D9702FC78D3C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29F41287-3140-4047-ADDE-C348D85FE5BD}" type="slidenum">
              <a:rPr lang="en-US" sz="1200" smtClean="0"/>
              <a:pPr/>
              <a:t>50</a:t>
            </a:fld>
            <a:endParaRPr lang="en-US" sz="120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8EB15F34-6AB3-4120-A02F-056DD1B205AB}" type="slidenum">
              <a:rPr lang="en-US" sz="1200" smtClean="0"/>
              <a:pPr/>
              <a:t>11</a:t>
            </a:fld>
            <a:endParaRPr lang="en-US" sz="12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4F551ECA-3682-442E-BC22-FB07F64D7E81}" type="slidenum">
              <a:rPr lang="en-US" sz="1200" smtClean="0"/>
              <a:pPr/>
              <a:t>12</a:t>
            </a:fld>
            <a:endParaRPr lang="en-US" sz="12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D1085508-9927-4805-B8A7-598BEB13EAA2}" type="slidenum">
              <a:rPr lang="en-US" sz="1200" smtClean="0"/>
              <a:pPr/>
              <a:t>13</a:t>
            </a:fld>
            <a:endParaRPr lang="en-US" sz="12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D42263C6-C8A7-41AC-8A45-939F1C86FDEE}" type="slidenum">
              <a:rPr lang="en-US" sz="1200" smtClean="0"/>
              <a:pPr/>
              <a:t>14</a:t>
            </a:fld>
            <a:endParaRPr lang="en-US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6D4AB6AB-FFAC-4A9E-8D84-78218C124FC2}" type="slidenum">
              <a:rPr lang="en-US" sz="1200" smtClean="0"/>
              <a:pPr/>
              <a:t>16</a:t>
            </a:fld>
            <a:endParaRPr lang="en-US" sz="12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8C90-F06B-4D8D-B848-18FA418F8EB2}" type="datetimeFigureOut">
              <a:rPr lang="da-DK" smtClean="0"/>
              <a:t>24-04-2014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9E3B-D731-4638-904A-E6EB12A5E26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1346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8C90-F06B-4D8D-B848-18FA418F8EB2}" type="datetimeFigureOut">
              <a:rPr lang="da-DK" smtClean="0"/>
              <a:t>24-04-2014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9E3B-D731-4638-904A-E6EB12A5E26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680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8C90-F06B-4D8D-B848-18FA418F8EB2}" type="datetimeFigureOut">
              <a:rPr lang="da-DK" smtClean="0"/>
              <a:t>24-04-2014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9E3B-D731-4638-904A-E6EB12A5E26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9945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4191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5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2057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4191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92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2057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2057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143000" y="4191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8C90-F06B-4D8D-B848-18FA418F8EB2}" type="datetimeFigureOut">
              <a:rPr lang="da-DK" smtClean="0"/>
              <a:t>24-04-2014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9E3B-D731-4638-904A-E6EB12A5E26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585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8C90-F06B-4D8D-B848-18FA418F8EB2}" type="datetimeFigureOut">
              <a:rPr lang="da-DK" smtClean="0"/>
              <a:t>24-04-2014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9E3B-D731-4638-904A-E6EB12A5E26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6457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8C90-F06B-4D8D-B848-18FA418F8EB2}" type="datetimeFigureOut">
              <a:rPr lang="da-DK" smtClean="0"/>
              <a:t>24-04-2014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9E3B-D731-4638-904A-E6EB12A5E26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40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8C90-F06B-4D8D-B848-18FA418F8EB2}" type="datetimeFigureOut">
              <a:rPr lang="da-DK" smtClean="0"/>
              <a:t>24-04-2014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9E3B-D731-4638-904A-E6EB12A5E26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871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8C90-F06B-4D8D-B848-18FA418F8EB2}" type="datetimeFigureOut">
              <a:rPr lang="da-DK" smtClean="0"/>
              <a:t>24-04-2014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9E3B-D731-4638-904A-E6EB12A5E26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365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8C90-F06B-4D8D-B848-18FA418F8EB2}" type="datetimeFigureOut">
              <a:rPr lang="da-DK" smtClean="0"/>
              <a:t>24-04-2014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9E3B-D731-4638-904A-E6EB12A5E26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9548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8C90-F06B-4D8D-B848-18FA418F8EB2}" type="datetimeFigureOut">
              <a:rPr lang="da-DK" smtClean="0"/>
              <a:t>24-04-2014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9E3B-D731-4638-904A-E6EB12A5E26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286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8C90-F06B-4D8D-B848-18FA418F8EB2}" type="datetimeFigureOut">
              <a:rPr lang="da-DK" smtClean="0"/>
              <a:t>24-04-2014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9E3B-D731-4638-904A-E6EB12A5E26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145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48C90-F06B-4D8D-B848-18FA418F8EB2}" type="datetimeFigureOut">
              <a:rPr lang="da-DK" smtClean="0"/>
              <a:t>24-04-2014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59E3B-D731-4638-904A-E6EB12A5E26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118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4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1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-963488"/>
            <a:ext cx="7772400" cy="2979762"/>
          </a:xfrm>
        </p:spPr>
        <p:txBody>
          <a:bodyPr/>
          <a:lstStyle/>
          <a:p>
            <a:r>
              <a:rPr lang="da-DK" dirty="0" smtClean="0"/>
              <a:t>Amines, amides and heterocycles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60108"/>
              </p:ext>
            </p:extLst>
          </p:nvPr>
        </p:nvGraphicFramePr>
        <p:xfrm>
          <a:off x="1403648" y="1772816"/>
          <a:ext cx="3456384" cy="2830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CS ChemDraw Drawing" r:id="rId3" imgW="1560330" imgH="1278057" progId="ChemDraw.Document.6.0">
                  <p:embed/>
                </p:oleObj>
              </mc:Choice>
              <mc:Fallback>
                <p:oleObj name="CS ChemDraw Drawing" r:id="rId3" imgW="1560330" imgH="127805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1772816"/>
                        <a:ext cx="3456384" cy="2830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273453"/>
              </p:ext>
            </p:extLst>
          </p:nvPr>
        </p:nvGraphicFramePr>
        <p:xfrm>
          <a:off x="5076056" y="2708920"/>
          <a:ext cx="3350500" cy="16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CS ChemDraw Drawing" r:id="rId5" imgW="1703430" imgH="819509" progId="ChemDraw.Document.6.0">
                  <p:embed/>
                </p:oleObj>
              </mc:Choice>
              <mc:Fallback>
                <p:oleObj name="CS ChemDraw Drawing" r:id="rId5" imgW="1703430" imgH="8195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6056" y="2708920"/>
                        <a:ext cx="3350500" cy="16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06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Hydrogen </a:t>
            </a:r>
            <a:r>
              <a:rPr lang="da-DK" dirty="0" err="1" smtClean="0"/>
              <a:t>bonding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494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Solubility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219200"/>
            <a:ext cx="3733800" cy="5334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smtClean="0"/>
              <a:t>All amines can form hydrogen bonds with water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smtClean="0"/>
              <a:t>Amines up to 6 carbons long are water soluble due to this hydrogen bonding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smtClean="0"/>
              <a:t>Water solubility decreases as the length of the hydrocarbon portion of the molecule increases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383213" y="2322513"/>
          <a:ext cx="3224212" cy="324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ISIS/Draw Sketch" r:id="rId4" imgW="1981080" imgH="1990440" progId="ISISServer">
                  <p:embed/>
                </p:oleObj>
              </mc:Choice>
              <mc:Fallback>
                <p:oleObj name="ISIS/Draw Sketch" r:id="rId4" imgW="1981080" imgH="199044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213" y="2322513"/>
                        <a:ext cx="3224212" cy="3240087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15.1 Amines</a:t>
            </a:r>
          </a:p>
        </p:txBody>
      </p:sp>
    </p:spTree>
    <p:extLst>
      <p:ext uri="{BB962C8B-B14F-4D97-AF65-F5344CB8AC3E}">
        <p14:creationId xmlns:p14="http://schemas.microsoft.com/office/powerpoint/2010/main" val="94719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/>
              <a:t>Systematic</a:t>
            </a:r>
            <a:r>
              <a:rPr lang="en-US" dirty="0" smtClean="0"/>
              <a:t> Nomenclature of Primary Amines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295400"/>
            <a:ext cx="7620000" cy="4114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/>
              <a:t>Primary aliphatic amines are named by: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smtClean="0"/>
              <a:t>Find the parent compound - </a:t>
            </a:r>
            <a:r>
              <a:rPr lang="en-US" sz="2400" smtClean="0"/>
              <a:t>Longest continuous carbon chain containing the amine group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smtClean="0"/>
              <a:t>Dropping the final </a:t>
            </a:r>
            <a:r>
              <a:rPr lang="en-US" sz="2800" i="1" smtClean="0"/>
              <a:t>–</a:t>
            </a:r>
            <a:r>
              <a:rPr lang="en-US" sz="2800" smtClean="0"/>
              <a:t>e of the parent name and adding the suffix </a:t>
            </a:r>
            <a:r>
              <a:rPr lang="en-US" sz="2800" i="1" smtClean="0"/>
              <a:t>–</a:t>
            </a:r>
            <a:r>
              <a:rPr lang="en-US" sz="2800" smtClean="0"/>
              <a:t>amine</a:t>
            </a:r>
            <a:r>
              <a:rPr lang="en-US" sz="2800" i="1" smtClean="0"/>
              <a:t>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smtClean="0"/>
              <a:t>Number the parent chain to give the amine carbon the lowest possible number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smtClean="0"/>
              <a:t>Name and number all substituents as usual</a:t>
            </a:r>
            <a:endParaRPr lang="en-US" sz="4400" smtClean="0"/>
          </a:p>
          <a:p>
            <a:pPr marL="609600" indent="-609600" eaLnBrk="1" hangingPunct="1"/>
            <a:endParaRPr lang="en-US" sz="2800" smtClean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15.1 Amines</a:t>
            </a: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440055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24582" name="Picture 9" descr="15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257800"/>
            <a:ext cx="73152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3" name="Group 9"/>
          <p:cNvGrpSpPr>
            <a:grpSpLocks/>
          </p:cNvGrpSpPr>
          <p:nvPr/>
        </p:nvGrpSpPr>
        <p:grpSpPr bwMode="auto">
          <a:xfrm>
            <a:off x="8077200" y="914400"/>
            <a:ext cx="762000" cy="523875"/>
            <a:chOff x="3962400" y="5791200"/>
            <a:chExt cx="762000" cy="523220"/>
          </a:xfrm>
        </p:grpSpPr>
        <p:sp>
          <p:nvSpPr>
            <p:cNvPr id="24584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3</a:t>
              </a:r>
            </a:p>
          </p:txBody>
        </p:sp>
        <p:sp>
          <p:nvSpPr>
            <p:cNvPr id="24585" name="Isosceles Triangle 9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2499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Systematic Nomenclature of 2</a:t>
            </a:r>
            <a:r>
              <a:rPr lang="en-US" baseline="30000" smtClean="0"/>
              <a:t>o</a:t>
            </a:r>
            <a:r>
              <a:rPr lang="en-US" smtClean="0"/>
              <a:t> and 3</a:t>
            </a:r>
            <a:r>
              <a:rPr lang="en-US" baseline="30000" smtClean="0"/>
              <a:t>o</a:t>
            </a:r>
            <a:r>
              <a:rPr lang="en-US" smtClean="0"/>
              <a:t> Amines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00200"/>
            <a:ext cx="7696200" cy="1219200"/>
          </a:xfrm>
        </p:spPr>
        <p:txBody>
          <a:bodyPr/>
          <a:lstStyle/>
          <a:p>
            <a:pPr eaLnBrk="1" hangingPunct="1"/>
            <a:r>
              <a:rPr lang="en-US" smtClean="0"/>
              <a:t>The prefix N-alkyl is added to the name of the parent for 2</a:t>
            </a:r>
            <a:r>
              <a:rPr lang="en-US" baseline="30000" smtClean="0"/>
              <a:t>o</a:t>
            </a:r>
            <a:r>
              <a:rPr lang="en-US" smtClean="0"/>
              <a:t> and 3</a:t>
            </a:r>
            <a:r>
              <a:rPr lang="en-US" baseline="30000" smtClean="0"/>
              <a:t>o</a:t>
            </a:r>
            <a:r>
              <a:rPr lang="en-US" smtClean="0"/>
              <a:t> amines</a:t>
            </a:r>
            <a:r>
              <a:rPr lang="en-US" sz="3500" smtClean="0"/>
              <a:t>  </a:t>
            </a:r>
            <a:endParaRPr lang="en-US" sz="2800" smtClean="0"/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828800" y="2819400"/>
          <a:ext cx="6400800" cy="240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ISIS/Draw Sketch" r:id="rId4" imgW="3038400" imgH="1143000" progId="ISISServer">
                  <p:embed/>
                </p:oleObj>
              </mc:Choice>
              <mc:Fallback>
                <p:oleObj name="ISIS/Draw Sketch" r:id="rId4" imgW="3038400" imgH="114300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19400"/>
                        <a:ext cx="6400800" cy="2408238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895600" y="5562600"/>
            <a:ext cx="3849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200" b="1">
                <a:solidFill>
                  <a:srgbClr val="006600"/>
                </a:solidFill>
                <a:latin typeface="Arial" pitchFamily="34" charset="0"/>
              </a:rPr>
              <a:t>N-ethylethanamine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15.1 Amines</a:t>
            </a:r>
          </a:p>
        </p:txBody>
      </p:sp>
    </p:spTree>
    <p:extLst>
      <p:ext uri="{BB962C8B-B14F-4D97-AF65-F5344CB8AC3E}">
        <p14:creationId xmlns:p14="http://schemas.microsoft.com/office/powerpoint/2010/main" val="324925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Naming Aromatic Amines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066800"/>
            <a:ext cx="6934200" cy="27432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smtClean="0"/>
              <a:t>Several aromatic amines have special IUPAC-approved names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smtClean="0"/>
              <a:t>Amine of benzene is named aniline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smtClean="0"/>
              <a:t>Systematic name = benzenamine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smtClean="0"/>
              <a:t>As additional groups are attached they are named as N-substituted derivatives of aniline</a:t>
            </a:r>
            <a:r>
              <a:rPr lang="en-US" sz="3900" smtClean="0"/>
              <a:t> </a:t>
            </a: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15.1 Amines</a:t>
            </a:r>
          </a:p>
        </p:txBody>
      </p:sp>
      <p:pic>
        <p:nvPicPr>
          <p:cNvPr id="25605" name="Picture 11" descr="15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3810000"/>
            <a:ext cx="7224712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12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6468997" cy="264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40968"/>
            <a:ext cx="3358732" cy="30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6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Common Names of Amines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295400"/>
            <a:ext cx="74676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Name the alkyl groups attached to the N in alphabetical order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Add –amine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name is continuous, no spaces between groups</a:t>
            </a: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15.1 Amines</a:t>
            </a:r>
          </a:p>
        </p:txBody>
      </p:sp>
      <p:pic>
        <p:nvPicPr>
          <p:cNvPr id="26629" name="Picture 9" descr="15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3581400"/>
            <a:ext cx="784542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8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IUPAC Nomenclature of Amine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295400"/>
            <a:ext cx="7772400" cy="2590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For primary amines: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The prefix </a:t>
            </a:r>
            <a:r>
              <a:rPr lang="en-US" sz="2800" b="1" i="1" smtClean="0">
                <a:solidFill>
                  <a:srgbClr val="006600"/>
                </a:solidFill>
              </a:rPr>
              <a:t>amino</a:t>
            </a:r>
            <a:r>
              <a:rPr lang="en-US" sz="2800" smtClean="0"/>
              <a:t> and a number designates the position of the amino group on an alkane parent chain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A substituent on the N uses the –N prefix as with the systematic naming</a:t>
            </a:r>
          </a:p>
        </p:txBody>
      </p:sp>
      <p:graphicFrame>
        <p:nvGraphicFramePr>
          <p:cNvPr id="225284" name="Object 4"/>
          <p:cNvGraphicFramePr>
            <a:graphicFrameLocks noChangeAspect="1"/>
          </p:cNvGraphicFramePr>
          <p:nvPr/>
        </p:nvGraphicFramePr>
        <p:xfrm>
          <a:off x="1143000" y="3886200"/>
          <a:ext cx="2895600" cy="270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ISIS/Draw Sketch" r:id="rId4" imgW="2457360" imgH="2295360" progId="ISISServer">
                  <p:embed/>
                </p:oleObj>
              </mc:Choice>
              <mc:Fallback>
                <p:oleObj name="ISIS/Draw Sketch" r:id="rId4" imgW="2457360" imgH="229536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86200"/>
                        <a:ext cx="2895600" cy="2703513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4343400" y="4191000"/>
            <a:ext cx="3143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200">
                <a:solidFill>
                  <a:schemeClr val="tx1"/>
                </a:solidFill>
                <a:latin typeface="Arial" pitchFamily="34" charset="0"/>
              </a:rPr>
              <a:t>2-aminopropane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4114800" y="5410200"/>
            <a:ext cx="4905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200">
                <a:solidFill>
                  <a:schemeClr val="tx1"/>
                </a:solidFill>
                <a:latin typeface="Arial" pitchFamily="34" charset="0"/>
              </a:rPr>
              <a:t>N-methyl-2-aminopropane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15.1 Amines</a:t>
            </a:r>
          </a:p>
        </p:txBody>
      </p:sp>
    </p:spTree>
    <p:extLst>
      <p:ext uri="{BB962C8B-B14F-4D97-AF65-F5344CB8AC3E}">
        <p14:creationId xmlns:p14="http://schemas.microsoft.com/office/powerpoint/2010/main" val="286130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5" grpId="0" autoUpdateAnimBg="0"/>
      <p:bldP spid="22528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Medically Important Amines </a:t>
            </a:r>
          </a:p>
        </p:txBody>
      </p:sp>
      <p:sp>
        <p:nvSpPr>
          <p:cNvPr id="27651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057400"/>
            <a:ext cx="31242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Amphetamines stimulate the central nervous system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Analgesics </a:t>
            </a:r>
            <a:r>
              <a:rPr lang="en-US" sz="2000" smtClean="0"/>
              <a:t>(pain relievers)</a:t>
            </a:r>
            <a:r>
              <a:rPr lang="en-US" sz="2800" smtClean="0"/>
              <a:t> and anesthetics </a:t>
            </a:r>
            <a:r>
              <a:rPr lang="en-US" sz="2000" smtClean="0"/>
              <a:t>(pain blockers) 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15.1 Amines</a:t>
            </a:r>
          </a:p>
        </p:txBody>
      </p:sp>
      <p:pic>
        <p:nvPicPr>
          <p:cNvPr id="27653" name="Picture 14" descr="15-1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05000"/>
            <a:ext cx="514191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6" descr="15-17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4343400"/>
            <a:ext cx="4902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75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Medically Important Amines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828800"/>
            <a:ext cx="3505200" cy="4724400"/>
          </a:xfrm>
        </p:spPr>
        <p:txBody>
          <a:bodyPr/>
          <a:lstStyle/>
          <a:p>
            <a:pPr eaLnBrk="1" hangingPunct="1"/>
            <a:r>
              <a:rPr lang="en-US" sz="2800" smtClean="0"/>
              <a:t>Decongestants shrink the membranes lining the nasal passages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Sulfa drugs (first chemicals used to fight infections) are also made from amines</a:t>
            </a:r>
            <a:endParaRPr lang="en-US" sz="2000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15.1 Amines</a:t>
            </a:r>
          </a:p>
        </p:txBody>
      </p:sp>
      <p:pic>
        <p:nvPicPr>
          <p:cNvPr id="28677" name="Picture 14" descr="15-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06850"/>
            <a:ext cx="33528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6" descr="15-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72440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6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821595"/>
              </p:ext>
            </p:extLst>
          </p:nvPr>
        </p:nvGraphicFramePr>
        <p:xfrm>
          <a:off x="1763688" y="1916832"/>
          <a:ext cx="6033747" cy="120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CS ChemDraw Drawing" r:id="rId3" imgW="3393602" imgH="676365" progId="ChemDraw.Document.6.0">
                  <p:embed/>
                </p:oleObj>
              </mc:Choice>
              <mc:Fallback>
                <p:oleObj name="CS ChemDraw Drawing" r:id="rId3" imgW="3393602" imgH="67636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688" y="1916832"/>
                        <a:ext cx="6033747" cy="1202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118285"/>
              </p:ext>
            </p:extLst>
          </p:nvPr>
        </p:nvGraphicFramePr>
        <p:xfrm>
          <a:off x="2483768" y="3645024"/>
          <a:ext cx="4221386" cy="22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CS ChemDraw Drawing" r:id="rId5" imgW="1744764" imgH="938392" progId="ChemDraw.Document.6.0">
                  <p:embed/>
                </p:oleObj>
              </mc:Choice>
              <mc:Fallback>
                <p:oleObj name="CS ChemDraw Drawing" r:id="rId5" imgW="1744764" imgH="93839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83768" y="3645024"/>
                        <a:ext cx="4221386" cy="227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3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Preparation</a:t>
            </a:r>
            <a:r>
              <a:rPr lang="da-DK" dirty="0" smtClean="0"/>
              <a:t> of </a:t>
            </a:r>
            <a:r>
              <a:rPr lang="da-DK" dirty="0" err="1" smtClean="0"/>
              <a:t>amines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a-DK" dirty="0" err="1" smtClean="0"/>
              <a:t>Nitro</a:t>
            </a:r>
            <a:r>
              <a:rPr lang="da-DK" dirty="0" smtClean="0"/>
              <a:t> </a:t>
            </a:r>
            <a:r>
              <a:rPr lang="da-DK" dirty="0" err="1" smtClean="0"/>
              <a:t>compounds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da-DK" dirty="0" err="1" smtClean="0"/>
              <a:t>amides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3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Basicity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371600"/>
            <a:ext cx="77724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Amines are weak bases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They accept H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when dissolved in water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Lone pair electrons of nitrogen can be shared with a proton from water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An </a:t>
            </a:r>
            <a:r>
              <a:rPr lang="en-US" sz="2400" dirty="0" err="1" smtClean="0"/>
              <a:t>alkylammonium</a:t>
            </a:r>
            <a:r>
              <a:rPr lang="en-US" sz="2400" dirty="0" smtClean="0"/>
              <a:t> ion is produced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Hydroxide ions are also formed, making solutions basic </a:t>
            </a: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15.1 Amines</a:t>
            </a:r>
          </a:p>
        </p:txBody>
      </p:sp>
      <p:sp>
        <p:nvSpPr>
          <p:cNvPr id="29701" name="Rectangle 9"/>
          <p:cNvSpPr>
            <a:spLocks noChangeArrowheads="1"/>
          </p:cNvSpPr>
          <p:nvPr/>
        </p:nvSpPr>
        <p:spPr bwMode="auto">
          <a:xfrm>
            <a:off x="4410075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29702" name="Picture 11" descr="15-20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43400"/>
            <a:ext cx="70104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3" name="Group 9"/>
          <p:cNvGrpSpPr>
            <a:grpSpLocks/>
          </p:cNvGrpSpPr>
          <p:nvPr/>
        </p:nvGrpSpPr>
        <p:grpSpPr bwMode="auto">
          <a:xfrm>
            <a:off x="8001000" y="533400"/>
            <a:ext cx="762000" cy="523875"/>
            <a:chOff x="3962400" y="5791200"/>
            <a:chExt cx="762000" cy="523220"/>
          </a:xfrm>
        </p:grpSpPr>
        <p:sp>
          <p:nvSpPr>
            <p:cNvPr id="29704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5</a:t>
              </a:r>
            </a:p>
          </p:txBody>
        </p:sp>
        <p:sp>
          <p:nvSpPr>
            <p:cNvPr id="29705" name="Isosceles Triangle 9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7513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Neutralization</a:t>
            </a:r>
          </a:p>
        </p:txBody>
      </p:sp>
      <p:sp>
        <p:nvSpPr>
          <p:cNvPr id="30723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371600"/>
            <a:ext cx="7772400" cy="3124200"/>
          </a:xfrm>
        </p:spPr>
        <p:txBody>
          <a:bodyPr/>
          <a:lstStyle/>
          <a:p>
            <a:pPr eaLnBrk="1" hangingPunct="1"/>
            <a:r>
              <a:rPr lang="en-US" sz="2800" smtClean="0"/>
              <a:t>Amines form salts by accepting a proton from strong mineral acids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sp>
        <p:nvSpPr>
          <p:cNvPr id="30724" name="Rectangle 9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15.1 Amines</a:t>
            </a:r>
          </a:p>
        </p:txBody>
      </p:sp>
      <p:pic>
        <p:nvPicPr>
          <p:cNvPr id="30725" name="Picture 18" descr="15-21a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03475"/>
            <a:ext cx="51054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20" descr="15-21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94225"/>
            <a:ext cx="5818188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8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513638" cy="762000"/>
          </a:xfrm>
        </p:spPr>
        <p:txBody>
          <a:bodyPr/>
          <a:lstStyle/>
          <a:p>
            <a:pPr eaLnBrk="1" hangingPunct="1"/>
            <a:r>
              <a:rPr lang="en-US" smtClean="0"/>
              <a:t>Alkylammonium Salts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295400"/>
            <a:ext cx="6781800" cy="2438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 smtClean="0"/>
              <a:t>Name amine salts by replacing the suffix   –amine with ammonium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 smtClean="0"/>
              <a:t>Add the name of the anion</a:t>
            </a:r>
            <a:endParaRPr lang="en-US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 smtClean="0"/>
              <a:t>Converting amines to salts often makes insoluble amines soluble as the salts are ionic</a:t>
            </a: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568450" y="3886200"/>
          <a:ext cx="7081838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ISIS/Draw Sketch" r:id="rId4" imgW="4876560" imgH="895320" progId="ISISServer">
                  <p:embed/>
                </p:oleObj>
              </mc:Choice>
              <mc:Fallback>
                <p:oleObj name="ISIS/Draw Sketch" r:id="rId4" imgW="4876560" imgH="89532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3886200"/>
                        <a:ext cx="7081838" cy="1300163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524000" y="5791200"/>
            <a:ext cx="5181600" cy="533400"/>
          </a:xfrm>
          <a:prstGeom prst="rect">
            <a:avLst/>
          </a:prstGeom>
          <a:noFill/>
          <a:ln w="254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</a:pPr>
            <a:r>
              <a:rPr lang="en-US" sz="2800" i="1">
                <a:solidFill>
                  <a:schemeClr val="tx1"/>
                </a:solidFill>
              </a:rPr>
              <a:t>e.g.,</a:t>
            </a:r>
            <a:r>
              <a:rPr lang="en-US" sz="2800">
                <a:solidFill>
                  <a:schemeClr val="tx1"/>
                </a:solidFill>
              </a:rPr>
              <a:t> </a:t>
            </a:r>
            <a:r>
              <a:rPr lang="en-US" sz="2800" b="1">
                <a:solidFill>
                  <a:srgbClr val="006600"/>
                </a:solidFill>
              </a:rPr>
              <a:t>propylammonium chloride</a:t>
            </a:r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6705600" y="4724400"/>
            <a:ext cx="381000" cy="1333500"/>
            <a:chOff x="4608" y="2496"/>
            <a:chExt cx="912" cy="1536"/>
          </a:xfrm>
        </p:grpSpPr>
        <p:sp>
          <p:nvSpPr>
            <p:cNvPr id="5128" name="Line 7"/>
            <p:cNvSpPr>
              <a:spLocks noChangeShapeType="1"/>
            </p:cNvSpPr>
            <p:nvPr/>
          </p:nvSpPr>
          <p:spPr bwMode="auto">
            <a:xfrm>
              <a:off x="4608" y="4032"/>
              <a:ext cx="91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129" name="Line 8"/>
            <p:cNvSpPr>
              <a:spLocks noChangeShapeType="1"/>
            </p:cNvSpPr>
            <p:nvPr/>
          </p:nvSpPr>
          <p:spPr bwMode="auto">
            <a:xfrm flipV="1">
              <a:off x="5520" y="2496"/>
              <a:ext cx="0" cy="153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5127" name="Rectangle 9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15.1 Amines</a:t>
            </a:r>
          </a:p>
        </p:txBody>
      </p:sp>
    </p:spTree>
    <p:extLst>
      <p:ext uri="{BB962C8B-B14F-4D97-AF65-F5344CB8AC3E}">
        <p14:creationId xmlns:p14="http://schemas.microsoft.com/office/powerpoint/2010/main" val="62863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Neutralization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295400"/>
            <a:ext cx="7313613" cy="2971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100" dirty="0" err="1" smtClean="0"/>
              <a:t>Alkylammonium</a:t>
            </a:r>
            <a:r>
              <a:rPr lang="en-US" sz="3100" dirty="0" smtClean="0"/>
              <a:t> salts can neutralize hydroxide ions </a:t>
            </a:r>
          </a:p>
          <a:p>
            <a:pPr marL="692150" lvl="1" indent="-347663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700" dirty="0" smtClean="0"/>
              <a:t>Water is formed</a:t>
            </a:r>
          </a:p>
          <a:p>
            <a:pPr marL="692150" lvl="1" indent="-347663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700" dirty="0" smtClean="0"/>
              <a:t>The </a:t>
            </a:r>
            <a:r>
              <a:rPr lang="en-US" sz="2700" dirty="0" err="1" smtClean="0"/>
              <a:t>protonated</a:t>
            </a:r>
            <a:r>
              <a:rPr lang="en-US" sz="2700" dirty="0" smtClean="0"/>
              <a:t> amine </a:t>
            </a:r>
            <a:r>
              <a:rPr lang="en-US" sz="2700" dirty="0" err="1" smtClean="0"/>
              <a:t>cation</a:t>
            </a:r>
            <a:r>
              <a:rPr lang="en-US" sz="2700" dirty="0" smtClean="0"/>
              <a:t> converts into an amine</a:t>
            </a:r>
          </a:p>
          <a:p>
            <a:pPr marL="692150" lvl="1" indent="-347663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700" dirty="0" smtClean="0"/>
              <a:t>This reversal of the </a:t>
            </a:r>
            <a:r>
              <a:rPr lang="en-US" sz="2700" dirty="0" err="1" smtClean="0"/>
              <a:t>alkylammonium</a:t>
            </a:r>
            <a:r>
              <a:rPr lang="en-US" sz="2700" dirty="0" smtClean="0"/>
              <a:t> salt to the amine is extremely important in many drugs</a:t>
            </a:r>
          </a:p>
        </p:txBody>
      </p:sp>
      <p:graphicFrame>
        <p:nvGraphicFramePr>
          <p:cNvPr id="23450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133600" y="4787900"/>
          <a:ext cx="5638800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ISIS/Draw Sketch" r:id="rId4" imgW="5152680" imgH="1780920" progId="ISISServer">
                  <p:embed/>
                </p:oleObj>
              </mc:Choice>
              <mc:Fallback>
                <p:oleObj name="ISIS/Draw Sketch" r:id="rId4" imgW="5152680" imgH="178092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787900"/>
                        <a:ext cx="5638800" cy="1949450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5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15.1 Amines</a:t>
            </a:r>
          </a:p>
        </p:txBody>
      </p:sp>
    </p:spTree>
    <p:extLst>
      <p:ext uri="{BB962C8B-B14F-4D97-AF65-F5344CB8AC3E}">
        <p14:creationId xmlns:p14="http://schemas.microsoft.com/office/powerpoint/2010/main" val="255853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Quaternary Ammonium Salts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447800"/>
            <a:ext cx="7620000" cy="38100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100" dirty="0" smtClean="0"/>
              <a:t>Quaternary ammonium salts are ammonium salts that have 4 organic groups bonded to the nitrogen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31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100" dirty="0" smtClean="0"/>
              <a:t>Quaternary ammonium salts that have a very long carbon chain are sometimes called “</a:t>
            </a:r>
            <a:r>
              <a:rPr lang="en-US" sz="3100" dirty="0" err="1" smtClean="0"/>
              <a:t>quats</a:t>
            </a:r>
            <a:r>
              <a:rPr lang="en-US" sz="3100" dirty="0" smtClean="0"/>
              <a:t>”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31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31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31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700" dirty="0" err="1" smtClean="0"/>
              <a:t>Choline</a:t>
            </a:r>
            <a:r>
              <a:rPr lang="en-US" sz="2700" dirty="0" smtClean="0"/>
              <a:t> is a very important example of a quaternary ammonium salt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3100" baseline="30000" dirty="0" smtClean="0"/>
          </a:p>
        </p:txBody>
      </p:sp>
      <p:sp>
        <p:nvSpPr>
          <p:cNvPr id="31748" name="Rectangle 9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15.1 Amines</a:t>
            </a:r>
          </a:p>
        </p:txBody>
      </p:sp>
      <p:sp>
        <p:nvSpPr>
          <p:cNvPr id="31749" name="Rectangle 12"/>
          <p:cNvSpPr>
            <a:spLocks noChangeArrowheads="1"/>
          </p:cNvSpPr>
          <p:nvPr/>
        </p:nvSpPr>
        <p:spPr bwMode="auto">
          <a:xfrm>
            <a:off x="440055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31750" name="Picture 17" descr="15-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3429000"/>
            <a:ext cx="72120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8" descr="15-24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00600"/>
            <a:ext cx="3862388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2" name="Group 9"/>
          <p:cNvGrpSpPr>
            <a:grpSpLocks/>
          </p:cNvGrpSpPr>
          <p:nvPr/>
        </p:nvGrpSpPr>
        <p:grpSpPr bwMode="auto">
          <a:xfrm>
            <a:off x="8229600" y="1219200"/>
            <a:ext cx="762000" cy="523875"/>
            <a:chOff x="3962400" y="5791200"/>
            <a:chExt cx="762000" cy="523220"/>
          </a:xfrm>
        </p:grpSpPr>
        <p:sp>
          <p:nvSpPr>
            <p:cNvPr id="31753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6</a:t>
              </a:r>
            </a:p>
          </p:txBody>
        </p:sp>
        <p:sp>
          <p:nvSpPr>
            <p:cNvPr id="31754" name="Isosceles Triangle 10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02202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772400" cy="765175"/>
          </a:xfrm>
        </p:spPr>
        <p:txBody>
          <a:bodyPr/>
          <a:lstStyle/>
          <a:p>
            <a:pPr eaLnBrk="1" hangingPunct="1"/>
            <a:r>
              <a:rPr lang="en-CA" sz="4000" smtClean="0"/>
              <a:t>Comparison of NH</a:t>
            </a:r>
            <a:r>
              <a:rPr lang="en-CA" sz="4000" baseline="-25000" smtClean="0"/>
              <a:t>4</a:t>
            </a:r>
            <a:r>
              <a:rPr lang="en-CA" sz="4000" baseline="30000" smtClean="0"/>
              <a:t>+</a:t>
            </a:r>
            <a:r>
              <a:rPr lang="en-CA" sz="4000" smtClean="0"/>
              <a:t> to Amine Salt </a:t>
            </a:r>
          </a:p>
        </p:txBody>
      </p:sp>
      <p:pic>
        <p:nvPicPr>
          <p:cNvPr id="32771" name="Picture 3" descr="16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62150"/>
            <a:ext cx="73152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362200" y="1828800"/>
            <a:ext cx="51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3600" b="1">
                <a:solidFill>
                  <a:schemeClr val="tx1"/>
                </a:solidFill>
                <a:latin typeface="Arial" pitchFamily="34" charset="0"/>
              </a:rPr>
              <a:t>H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971800" y="3733800"/>
            <a:ext cx="1308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4000">
                <a:solidFill>
                  <a:srgbClr val="006600"/>
                </a:solidFill>
                <a:latin typeface="Arial" pitchFamily="34" charset="0"/>
              </a:rPr>
              <a:t>NH</a:t>
            </a:r>
            <a:r>
              <a:rPr lang="en-US" sz="4000" baseline="-25000">
                <a:solidFill>
                  <a:srgbClr val="006600"/>
                </a:solidFill>
                <a:latin typeface="Arial" pitchFamily="34" charset="0"/>
              </a:rPr>
              <a:t>4</a:t>
            </a:r>
            <a:r>
              <a:rPr lang="en-US" sz="4000" baseline="30000">
                <a:solidFill>
                  <a:srgbClr val="006600"/>
                </a:solidFill>
                <a:latin typeface="Arial" pitchFamily="34" charset="0"/>
              </a:rPr>
              <a:t>+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6688138" y="1889125"/>
            <a:ext cx="550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4000" b="1">
                <a:solidFill>
                  <a:schemeClr val="tx1"/>
                </a:solidFill>
                <a:latin typeface="Arial" pitchFamily="34" charset="0"/>
              </a:rPr>
              <a:t>H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724400" y="3352800"/>
            <a:ext cx="17811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006600"/>
                </a:solidFill>
                <a:latin typeface="Arial" pitchFamily="34" charset="0"/>
              </a:rPr>
              <a:t>Amine </a:t>
            </a:r>
            <a:br>
              <a:rPr lang="en-US" sz="4000">
                <a:solidFill>
                  <a:srgbClr val="006600"/>
                </a:solidFill>
                <a:latin typeface="Arial" pitchFamily="34" charset="0"/>
              </a:rPr>
            </a:br>
            <a:r>
              <a:rPr lang="en-US" sz="4000">
                <a:solidFill>
                  <a:srgbClr val="006600"/>
                </a:solidFill>
                <a:latin typeface="Arial" pitchFamily="34" charset="0"/>
              </a:rPr>
              <a:t>Salt</a:t>
            </a:r>
            <a:r>
              <a:rPr lang="en-US" sz="4000" baseline="30000">
                <a:solidFill>
                  <a:srgbClr val="006600"/>
                </a:solidFill>
                <a:latin typeface="Arial" pitchFamily="34" charset="0"/>
              </a:rPr>
              <a:t>+</a:t>
            </a:r>
            <a:endParaRPr lang="en-US" sz="4000">
              <a:solidFill>
                <a:srgbClr val="006600"/>
              </a:solidFill>
              <a:latin typeface="Arial" pitchFamily="34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15.1 Amines</a:t>
            </a:r>
          </a:p>
        </p:txBody>
      </p:sp>
    </p:spTree>
    <p:extLst>
      <p:ext uri="{BB962C8B-B14F-4D97-AF65-F5344CB8AC3E}">
        <p14:creationId xmlns:p14="http://schemas.microsoft.com/office/powerpoint/2010/main" val="113720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Quaternary Ammonium salts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4114800"/>
            <a:ext cx="7772400" cy="1981200"/>
          </a:xfrm>
        </p:spPr>
        <p:txBody>
          <a:bodyPr/>
          <a:lstStyle/>
          <a:p>
            <a:pPr eaLnBrk="1" hangingPunct="1"/>
            <a:r>
              <a:rPr lang="en-US" sz="2800" smtClean="0"/>
              <a:t>Benzalkonium chloride (Zephiran</a:t>
            </a:r>
            <a:r>
              <a:rPr lang="en-US" sz="3500" baseline="30000" smtClean="0">
                <a:cs typeface="Times New Roman" pitchFamily="18" charset="0"/>
              </a:rPr>
              <a:t>™</a:t>
            </a:r>
            <a:r>
              <a:rPr lang="en-US" sz="2800" smtClean="0"/>
              <a:t>) and cetylpyridinium are important examples of quats that serve as disinfectants and antiseptics</a:t>
            </a: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15.1 Amines</a:t>
            </a:r>
          </a:p>
        </p:txBody>
      </p:sp>
      <p:pic>
        <p:nvPicPr>
          <p:cNvPr id="33797" name="Picture 8" descr="15-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73175"/>
            <a:ext cx="79248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21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15.2 Heterocyclic Amines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95400"/>
            <a:ext cx="8077200" cy="2209800"/>
          </a:xfrm>
        </p:spPr>
        <p:txBody>
          <a:bodyPr/>
          <a:lstStyle/>
          <a:p>
            <a:pPr eaLnBrk="1" hangingPunct="1"/>
            <a:r>
              <a:rPr lang="en-US" sz="2800" smtClean="0"/>
              <a:t>Heterocyclic amines are:</a:t>
            </a:r>
          </a:p>
          <a:p>
            <a:pPr marL="692150" lvl="1" indent="-347663" eaLnBrk="1" hangingPunct="1"/>
            <a:r>
              <a:rPr lang="en-US" sz="2400" smtClean="0"/>
              <a:t>Cyclic compounds</a:t>
            </a:r>
          </a:p>
          <a:p>
            <a:pPr marL="692150" lvl="1" indent="-347663" eaLnBrk="1" hangingPunct="1"/>
            <a:r>
              <a:rPr lang="en-US" sz="2400" smtClean="0"/>
              <a:t>Have at least one </a:t>
            </a:r>
            <a:r>
              <a:rPr lang="en-US" sz="2400" b="1" smtClean="0">
                <a:solidFill>
                  <a:schemeClr val="accent2"/>
                </a:solidFill>
              </a:rPr>
              <a:t>N</a:t>
            </a:r>
            <a:r>
              <a:rPr lang="en-US" sz="2400" smtClean="0"/>
              <a:t> in the ring</a:t>
            </a:r>
          </a:p>
          <a:p>
            <a:pPr marL="692150" lvl="1" indent="-347663" eaLnBrk="1" hangingPunct="1"/>
            <a:r>
              <a:rPr lang="en-US" sz="2400" smtClean="0"/>
              <a:t>MANY are physiologically active and many are critical in biochemistry</a:t>
            </a:r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4429125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34821" name="Picture 9" descr="15-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3429000"/>
            <a:ext cx="5849937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2" name="Group 9"/>
          <p:cNvGrpSpPr>
            <a:grpSpLocks/>
          </p:cNvGrpSpPr>
          <p:nvPr/>
        </p:nvGrpSpPr>
        <p:grpSpPr bwMode="auto">
          <a:xfrm>
            <a:off x="8077200" y="1143000"/>
            <a:ext cx="762000" cy="523875"/>
            <a:chOff x="3962400" y="5791200"/>
            <a:chExt cx="762000" cy="523220"/>
          </a:xfrm>
        </p:grpSpPr>
        <p:sp>
          <p:nvSpPr>
            <p:cNvPr id="34823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7</a:t>
              </a:r>
            </a:p>
          </p:txBody>
        </p:sp>
        <p:sp>
          <p:nvSpPr>
            <p:cNvPr id="34824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02249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Fused Ring Heterocyclic Amines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1143000" y="4953000"/>
            <a:ext cx="7772400" cy="1828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smtClean="0"/>
              <a:t>Fused ring structures share 2 carbon atoms in common</a:t>
            </a:r>
          </a:p>
          <a:p>
            <a:pPr eaLnBrk="1" hangingPunct="1"/>
            <a:r>
              <a:rPr lang="en-US" sz="2800" smtClean="0"/>
              <a:t>Share one or more common bonds as part of their ring backbones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15.2 Heterocyclic Amines</a:t>
            </a:r>
          </a:p>
        </p:txBody>
      </p:sp>
      <p:pic>
        <p:nvPicPr>
          <p:cNvPr id="35845" name="Picture 16" descr="15-28bot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98788"/>
            <a:ext cx="4179888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7" descr="15-28le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3352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20" descr="15-28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35052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80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Histamine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779978"/>
              </p:ext>
            </p:extLst>
          </p:nvPr>
        </p:nvGraphicFramePr>
        <p:xfrm>
          <a:off x="1423106" y="1988840"/>
          <a:ext cx="6146291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CS ChemDraw Drawing" r:id="rId3" imgW="2221689" imgH="1066441" progId="ChemDraw.Document.6.0">
                  <p:embed/>
                </p:oleObj>
              </mc:Choice>
              <mc:Fallback>
                <p:oleObj name="CS ChemDraw Drawing" r:id="rId3" imgW="2221689" imgH="106644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3106" y="1988840"/>
                        <a:ext cx="6146291" cy="2952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9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Fused Ring Heterocyclic Amines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219200"/>
            <a:ext cx="77724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Examples of heterocyclic amines include:</a:t>
            </a:r>
          </a:p>
          <a:p>
            <a:pPr eaLnBrk="1" hangingPunct="1"/>
            <a:r>
              <a:rPr lang="en-US" sz="2400" smtClean="0"/>
              <a:t>Pyrimidine and purine of DNA and RNA</a:t>
            </a:r>
          </a:p>
          <a:p>
            <a:pPr eaLnBrk="1" hangingPunct="1"/>
            <a:r>
              <a:rPr lang="en-US" sz="2400" smtClean="0"/>
              <a:t>Porphyrin ring structure of hemoglobin and myoglobin</a:t>
            </a:r>
          </a:p>
          <a:p>
            <a:pPr eaLnBrk="1" hangingPunct="1"/>
            <a:r>
              <a:rPr lang="en-US" sz="2400" smtClean="0"/>
              <a:t>Alkaloids:</a:t>
            </a:r>
          </a:p>
          <a:p>
            <a:pPr lvl="1" eaLnBrk="1" hangingPunct="1"/>
            <a:r>
              <a:rPr lang="en-US" sz="2000" smtClean="0"/>
              <a:t>Cocaine </a:t>
            </a:r>
          </a:p>
          <a:p>
            <a:pPr lvl="1" eaLnBrk="1" hangingPunct="1"/>
            <a:r>
              <a:rPr lang="en-US" sz="2000" smtClean="0"/>
              <a:t>Nicotine</a:t>
            </a:r>
          </a:p>
          <a:p>
            <a:pPr lvl="1" eaLnBrk="1" hangingPunct="1"/>
            <a:r>
              <a:rPr lang="en-US" sz="2000" smtClean="0"/>
              <a:t>Quinine</a:t>
            </a:r>
          </a:p>
          <a:p>
            <a:pPr lvl="1" eaLnBrk="1" hangingPunct="1"/>
            <a:r>
              <a:rPr lang="en-US" sz="2000" smtClean="0"/>
              <a:t>Morphine</a:t>
            </a:r>
          </a:p>
          <a:p>
            <a:pPr lvl="1" eaLnBrk="1" hangingPunct="1"/>
            <a:r>
              <a:rPr lang="en-US" sz="2000" smtClean="0"/>
              <a:t>Heroin</a:t>
            </a:r>
          </a:p>
          <a:p>
            <a:pPr lvl="1" eaLnBrk="1" hangingPunct="1"/>
            <a:r>
              <a:rPr lang="en-US" sz="2000" smtClean="0"/>
              <a:t>LSD</a:t>
            </a:r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15.2 Heterocyclic Amines</a:t>
            </a:r>
          </a:p>
        </p:txBody>
      </p:sp>
      <p:pic>
        <p:nvPicPr>
          <p:cNvPr id="36869" name="Picture 10" descr="15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2667000"/>
            <a:ext cx="6440487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9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15.3 Amides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219200"/>
            <a:ext cx="77724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Amides are formed in a reaction between a carboxylic acid derivative and an amine or ammonia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</a:t>
            </a:r>
            <a:r>
              <a:rPr lang="en-US" sz="2800" b="1" smtClean="0">
                <a:solidFill>
                  <a:srgbClr val="006600"/>
                </a:solidFill>
              </a:rPr>
              <a:t>amide bond </a:t>
            </a:r>
            <a:r>
              <a:rPr lang="en-US" sz="2800" smtClean="0"/>
              <a:t>is the bond formed between: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sz="2400" smtClean="0"/>
              <a:t>Carbonyl  group from the carboxylic acid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US" sz="2400" smtClean="0"/>
              <a:t>Amino group from the amine or ammonia</a:t>
            </a:r>
          </a:p>
        </p:txBody>
      </p:sp>
      <p:sp>
        <p:nvSpPr>
          <p:cNvPr id="37892" name="Rectangle 8"/>
          <p:cNvSpPr>
            <a:spLocks noChangeArrowheads="1"/>
          </p:cNvSpPr>
          <p:nvPr/>
        </p:nvSpPr>
        <p:spPr bwMode="auto">
          <a:xfrm>
            <a:off x="444341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37893" name="Picture 11" descr="ta15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0"/>
            <a:ext cx="48768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4" name="Group 9"/>
          <p:cNvGrpSpPr>
            <a:grpSpLocks/>
          </p:cNvGrpSpPr>
          <p:nvPr/>
        </p:nvGrpSpPr>
        <p:grpSpPr bwMode="auto">
          <a:xfrm>
            <a:off x="8077200" y="1524000"/>
            <a:ext cx="762000" cy="523875"/>
            <a:chOff x="3962400" y="5791200"/>
            <a:chExt cx="762000" cy="523220"/>
          </a:xfrm>
        </p:grpSpPr>
        <p:sp>
          <p:nvSpPr>
            <p:cNvPr id="37895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8</a:t>
              </a:r>
            </a:p>
          </p:txBody>
        </p:sp>
        <p:sp>
          <p:nvSpPr>
            <p:cNvPr id="37896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7880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Fused Ring Heterocyclic Amines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219200"/>
            <a:ext cx="77724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Examples of heterocyclic amines include:</a:t>
            </a:r>
          </a:p>
          <a:p>
            <a:pPr eaLnBrk="1" hangingPunct="1"/>
            <a:r>
              <a:rPr lang="en-US" sz="2400" smtClean="0"/>
              <a:t>Pyrimidine and purine of DNA and RNA</a:t>
            </a:r>
          </a:p>
          <a:p>
            <a:pPr eaLnBrk="1" hangingPunct="1"/>
            <a:r>
              <a:rPr lang="en-US" sz="2400" smtClean="0"/>
              <a:t>Porphyrin ring structure of hemoglobin and myoglobin</a:t>
            </a:r>
          </a:p>
          <a:p>
            <a:pPr eaLnBrk="1" hangingPunct="1"/>
            <a:r>
              <a:rPr lang="en-US" sz="2400" smtClean="0"/>
              <a:t>Alkaloids:</a:t>
            </a:r>
          </a:p>
          <a:p>
            <a:pPr lvl="1" eaLnBrk="1" hangingPunct="1"/>
            <a:r>
              <a:rPr lang="en-US" sz="2000" smtClean="0"/>
              <a:t>Cocaine </a:t>
            </a:r>
          </a:p>
          <a:p>
            <a:pPr lvl="1" eaLnBrk="1" hangingPunct="1"/>
            <a:r>
              <a:rPr lang="en-US" sz="2000" smtClean="0"/>
              <a:t>Nicotine</a:t>
            </a:r>
          </a:p>
          <a:p>
            <a:pPr lvl="1" eaLnBrk="1" hangingPunct="1"/>
            <a:r>
              <a:rPr lang="en-US" sz="2000" smtClean="0"/>
              <a:t>Quinine</a:t>
            </a:r>
          </a:p>
          <a:p>
            <a:pPr lvl="1" eaLnBrk="1" hangingPunct="1"/>
            <a:r>
              <a:rPr lang="en-US" sz="2000" smtClean="0"/>
              <a:t>Morphine</a:t>
            </a:r>
          </a:p>
          <a:p>
            <a:pPr lvl="1" eaLnBrk="1" hangingPunct="1"/>
            <a:r>
              <a:rPr lang="en-US" sz="2000" smtClean="0"/>
              <a:t>Heroin</a:t>
            </a:r>
          </a:p>
          <a:p>
            <a:pPr lvl="1" eaLnBrk="1" hangingPunct="1"/>
            <a:r>
              <a:rPr lang="en-US" sz="2000" smtClean="0"/>
              <a:t>LSD</a:t>
            </a:r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15.2 Heterocyclic Amines</a:t>
            </a:r>
          </a:p>
        </p:txBody>
      </p:sp>
      <p:pic>
        <p:nvPicPr>
          <p:cNvPr id="36869" name="Picture 10" descr="15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2667000"/>
            <a:ext cx="6440487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33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Physical Properties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524000"/>
            <a:ext cx="77724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Most amides are solids at room temperature due to internal hydrogen bonding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They are not bases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 resonance structure shows why the N lone pair is unavailable to accept a proton</a:t>
            </a: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15.1 Amines</a:t>
            </a:r>
          </a:p>
        </p:txBody>
      </p:sp>
      <p:pic>
        <p:nvPicPr>
          <p:cNvPr id="38917" name="Picture 8" descr="15-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91000"/>
            <a:ext cx="64008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22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CA" smtClean="0"/>
              <a:t>Amide Hydrogen Bonding 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524000"/>
            <a:ext cx="38862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Strong intermolecular hydrogen bonding between the N-H bond of one amide and the C=O bond of another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Very high boiling points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Simple amides are quite soluble in water</a:t>
            </a:r>
          </a:p>
        </p:txBody>
      </p:sp>
      <p:sp>
        <p:nvSpPr>
          <p:cNvPr id="39940" name="Rectangle 6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15.1 Amines</a:t>
            </a:r>
          </a:p>
        </p:txBody>
      </p:sp>
      <p:pic>
        <p:nvPicPr>
          <p:cNvPr id="39941" name="Picture 12" descr="15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1676400"/>
            <a:ext cx="37496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09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Amide Nomenclature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990600"/>
            <a:ext cx="7772400" cy="25146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smtClean="0"/>
              <a:t>Names are derived from the carboxylic acid</a:t>
            </a:r>
          </a:p>
          <a:p>
            <a:pPr eaLnBrk="1" hangingPunct="1">
              <a:spcBef>
                <a:spcPct val="10000"/>
              </a:spcBef>
            </a:pPr>
            <a:r>
              <a:rPr lang="en-US" smtClean="0"/>
              <a:t>Remove –oic acid  and replace with –amide</a:t>
            </a:r>
          </a:p>
          <a:p>
            <a:pPr eaLnBrk="1" hangingPunct="1">
              <a:spcBef>
                <a:spcPct val="10000"/>
              </a:spcBef>
            </a:pPr>
            <a:r>
              <a:rPr lang="en-US" smtClean="0"/>
              <a:t>Nitrogen substituents are prefixed to the name and indicated by </a:t>
            </a:r>
            <a:r>
              <a:rPr lang="en-US" i="1" smtClean="0"/>
              <a:t>N-</a:t>
            </a:r>
          </a:p>
        </p:txBody>
      </p:sp>
      <p:sp>
        <p:nvSpPr>
          <p:cNvPr id="40964" name="Rectangle 7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15.3 Amides</a:t>
            </a:r>
          </a:p>
        </p:txBody>
      </p:sp>
      <p:sp>
        <p:nvSpPr>
          <p:cNvPr id="40965" name="Rectangle 11"/>
          <p:cNvSpPr>
            <a:spLocks noChangeArrowheads="1"/>
          </p:cNvSpPr>
          <p:nvPr/>
        </p:nvSpPr>
        <p:spPr bwMode="auto">
          <a:xfrm>
            <a:off x="4410075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40966" name="Picture 13" descr="15-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38525"/>
            <a:ext cx="63246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7" name="Group 9"/>
          <p:cNvGrpSpPr>
            <a:grpSpLocks/>
          </p:cNvGrpSpPr>
          <p:nvPr/>
        </p:nvGrpSpPr>
        <p:grpSpPr bwMode="auto">
          <a:xfrm>
            <a:off x="7848600" y="2819400"/>
            <a:ext cx="762000" cy="523875"/>
            <a:chOff x="3962400" y="5791200"/>
            <a:chExt cx="762000" cy="523220"/>
          </a:xfrm>
        </p:grpSpPr>
        <p:sp>
          <p:nvSpPr>
            <p:cNvPr id="40968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9</a:t>
              </a:r>
            </a:p>
          </p:txBody>
        </p:sp>
        <p:sp>
          <p:nvSpPr>
            <p:cNvPr id="40969" name="Isosceles Triangle 9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4587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/>
              <a:t>Comparison of Names for </a:t>
            </a:r>
            <a:br>
              <a:rPr lang="en-CA" smtClean="0"/>
            </a:br>
            <a:r>
              <a:rPr lang="en-CA" smtClean="0"/>
              <a:t>Simple Amides </a:t>
            </a: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15.1 Amines</a:t>
            </a:r>
          </a:p>
        </p:txBody>
      </p:sp>
      <p:pic>
        <p:nvPicPr>
          <p:cNvPr id="41988" name="Picture 7" descr="Z:\Graphics\Powerpoint\MH_DCM\Denniston\Final files\chapter 15\Jpg\Tables\den02621_t15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752600"/>
            <a:ext cx="5829300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59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Reactions Involving Amides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371600"/>
            <a:ext cx="77724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Preparation of Amides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1</a:t>
            </a:r>
            <a:r>
              <a:rPr lang="en-US" sz="2800" baseline="30000" smtClean="0"/>
              <a:t>o</a:t>
            </a:r>
            <a:r>
              <a:rPr lang="en-US" sz="2800" smtClean="0"/>
              <a:t> and 2</a:t>
            </a:r>
            <a:r>
              <a:rPr lang="en-US" sz="2800" baseline="30000" smtClean="0"/>
              <a:t>o</a:t>
            </a:r>
            <a:r>
              <a:rPr lang="en-US" sz="2800" smtClean="0"/>
              <a:t> amines react with </a:t>
            </a:r>
            <a:r>
              <a:rPr lang="en-US" sz="2800" b="1" smtClean="0">
                <a:solidFill>
                  <a:srgbClr val="006600"/>
                </a:solidFill>
              </a:rPr>
              <a:t>acid chlorides </a:t>
            </a:r>
            <a:r>
              <a:rPr lang="en-US" sz="2800" smtClean="0"/>
              <a:t>and </a:t>
            </a:r>
            <a:r>
              <a:rPr lang="en-US" sz="2800" b="1" smtClean="0">
                <a:solidFill>
                  <a:srgbClr val="006600"/>
                </a:solidFill>
              </a:rPr>
              <a:t>acid anhydrides </a:t>
            </a:r>
            <a:r>
              <a:rPr lang="en-US" sz="2800" smtClean="0"/>
              <a:t>to produce amides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Two molar equivalents of the nitrogen source are required in these reactions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These reactions are acyl group transfers  </a:t>
            </a:r>
          </a:p>
        </p:txBody>
      </p:sp>
      <p:sp>
        <p:nvSpPr>
          <p:cNvPr id="43012" name="Rectangle 7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da-DK">
              <a:solidFill>
                <a:schemeClr val="bg2"/>
              </a:solidFill>
            </a:endParaRPr>
          </a:p>
        </p:txBody>
      </p:sp>
      <p:sp>
        <p:nvSpPr>
          <p:cNvPr id="43013" name="Rectangle 9"/>
          <p:cNvSpPr>
            <a:spLocks noChangeArrowheads="1"/>
          </p:cNvSpPr>
          <p:nvPr/>
        </p:nvSpPr>
        <p:spPr bwMode="auto">
          <a:xfrm>
            <a:off x="4405313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43014" name="Picture 13" descr="15-35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191000"/>
            <a:ext cx="84915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5" name="Group 9"/>
          <p:cNvGrpSpPr>
            <a:grpSpLocks/>
          </p:cNvGrpSpPr>
          <p:nvPr/>
        </p:nvGrpSpPr>
        <p:grpSpPr bwMode="auto">
          <a:xfrm>
            <a:off x="7924800" y="1143000"/>
            <a:ext cx="914400" cy="523875"/>
            <a:chOff x="3810000" y="5791200"/>
            <a:chExt cx="914400" cy="523220"/>
          </a:xfrm>
        </p:grpSpPr>
        <p:sp>
          <p:nvSpPr>
            <p:cNvPr id="43016" name="TextBox 5"/>
            <p:cNvSpPr txBox="1">
              <a:spLocks noChangeArrowheads="1"/>
            </p:cNvSpPr>
            <p:nvPr/>
          </p:nvSpPr>
          <p:spPr bwMode="auto">
            <a:xfrm>
              <a:off x="3810000" y="5791200"/>
              <a:ext cx="838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10</a:t>
              </a:r>
            </a:p>
          </p:txBody>
        </p:sp>
        <p:sp>
          <p:nvSpPr>
            <p:cNvPr id="43017" name="Isosceles Triangle 9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1584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5" descr="15-37a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1752600"/>
            <a:ext cx="562133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Hydrolysis of Amides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00200"/>
            <a:ext cx="35052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Amides hydrolyze with: </a:t>
            </a:r>
          </a:p>
          <a:p>
            <a:pPr eaLnBrk="1" hangingPunct="1"/>
            <a:r>
              <a:rPr lang="en-US" sz="2800" smtClean="0"/>
              <a:t>Acid  to produce</a:t>
            </a:r>
          </a:p>
          <a:p>
            <a:pPr marL="692150" lvl="1" indent="-347663" eaLnBrk="1" hangingPunct="1"/>
            <a:r>
              <a:rPr lang="en-US" sz="2400" smtClean="0"/>
              <a:t>Carboxylic acid</a:t>
            </a:r>
          </a:p>
          <a:p>
            <a:pPr marL="692150" lvl="1" indent="-347663" eaLnBrk="1" hangingPunct="1"/>
            <a:r>
              <a:rPr lang="en-US" sz="2400" smtClean="0"/>
              <a:t>Amine salt</a:t>
            </a:r>
          </a:p>
          <a:p>
            <a:pPr eaLnBrk="1" hangingPunct="1"/>
            <a:r>
              <a:rPr lang="en-US" sz="2800" smtClean="0"/>
              <a:t>Base to produce</a:t>
            </a:r>
          </a:p>
          <a:p>
            <a:pPr marL="692150" lvl="1" indent="-347663" eaLnBrk="1" hangingPunct="1"/>
            <a:r>
              <a:rPr lang="en-US" sz="2400" smtClean="0"/>
              <a:t>Carboxylic acid salt</a:t>
            </a:r>
          </a:p>
          <a:p>
            <a:pPr marL="692150" lvl="1" indent="-347663" eaLnBrk="1" hangingPunct="1"/>
            <a:r>
              <a:rPr lang="en-US" sz="2400" smtClean="0"/>
              <a:t>Amine </a:t>
            </a:r>
          </a:p>
          <a:p>
            <a:pPr eaLnBrk="1" hangingPunct="1"/>
            <a:endParaRPr lang="en-US" sz="2800" smtClean="0"/>
          </a:p>
        </p:txBody>
      </p:sp>
      <p:sp>
        <p:nvSpPr>
          <p:cNvPr id="45061" name="Rectangle 6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15.3 Amides</a:t>
            </a:r>
          </a:p>
        </p:txBody>
      </p:sp>
      <p:sp>
        <p:nvSpPr>
          <p:cNvPr id="45062" name="Rectangle 8"/>
          <p:cNvSpPr>
            <a:spLocks noChangeArrowheads="1"/>
          </p:cNvSpPr>
          <p:nvPr/>
        </p:nvSpPr>
        <p:spPr bwMode="auto">
          <a:xfrm>
            <a:off x="4395788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45063" name="Picture 18" descr="15-37b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953000"/>
            <a:ext cx="59324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64" name="Group 9"/>
          <p:cNvGrpSpPr>
            <a:grpSpLocks/>
          </p:cNvGrpSpPr>
          <p:nvPr/>
        </p:nvGrpSpPr>
        <p:grpSpPr bwMode="auto">
          <a:xfrm>
            <a:off x="8001000" y="914400"/>
            <a:ext cx="838200" cy="523875"/>
            <a:chOff x="3886200" y="5791200"/>
            <a:chExt cx="838200" cy="523220"/>
          </a:xfrm>
        </p:grpSpPr>
        <p:sp>
          <p:nvSpPr>
            <p:cNvPr id="45065" name="TextBox 5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762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11</a:t>
              </a:r>
            </a:p>
          </p:txBody>
        </p:sp>
        <p:sp>
          <p:nvSpPr>
            <p:cNvPr id="45066" name="Isosceles Triangle 10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42490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543800" cy="863600"/>
          </a:xfrm>
        </p:spPr>
        <p:txBody>
          <a:bodyPr/>
          <a:lstStyle/>
          <a:p>
            <a:pPr eaLnBrk="1" hangingPunct="1"/>
            <a:r>
              <a:rPr lang="en-US" dirty="0" smtClean="0"/>
              <a:t>Reactions Involving Amines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295400"/>
            <a:ext cx="7239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Preparation of Amines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Aliphatic amines are prepared via reduction of amides and nitro compounds</a:t>
            </a:r>
          </a:p>
          <a:p>
            <a:pPr eaLnBrk="1" hangingPunct="1">
              <a:lnSpc>
                <a:spcPct val="90000"/>
              </a:lnSpc>
            </a:pPr>
            <a:endParaRPr lang="en-US" sz="3000" smtClean="0"/>
          </a:p>
          <a:p>
            <a:pPr eaLnBrk="1" hangingPunct="1">
              <a:lnSpc>
                <a:spcPct val="90000"/>
              </a:lnSpc>
            </a:pPr>
            <a:endParaRPr lang="en-US" sz="3000" smtClean="0"/>
          </a:p>
          <a:p>
            <a:pPr eaLnBrk="1" hangingPunct="1">
              <a:lnSpc>
                <a:spcPct val="90000"/>
              </a:lnSpc>
            </a:pPr>
            <a:endParaRPr lang="en-US" sz="3000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Aromatic amines are prepared via reduction of nitro compounds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524000" y="2743200"/>
          <a:ext cx="71628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ISIS/Draw Sketch" r:id="rId4" imgW="8600760" imgH="1238040" progId="ISISServer">
                  <p:embed/>
                </p:oleObj>
              </mc:Choice>
              <mc:Fallback>
                <p:oleObj name="ISIS/Draw Sketch" r:id="rId4" imgW="8600760" imgH="123804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43200"/>
                        <a:ext cx="7162800" cy="1031875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1524000" y="3962400"/>
            <a:ext cx="7391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da-DK" sz="3200" i="1">
              <a:solidFill>
                <a:schemeClr val="tx1"/>
              </a:solidFill>
            </a:endParaRP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1828800" y="5345113"/>
          <a:ext cx="5867400" cy="134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ISIS/Draw Sketch" r:id="rId6" imgW="4495680" imgH="1028520" progId="ISISServer">
                  <p:embed/>
                </p:oleObj>
              </mc:Choice>
              <mc:Fallback>
                <p:oleObj name="ISIS/Draw Sketch" r:id="rId6" imgW="4495680" imgH="102852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345113"/>
                        <a:ext cx="5867400" cy="1341437"/>
                      </a:xfrm>
                      <a:prstGeom prst="rect">
                        <a:avLst/>
                      </a:prstGeom>
                      <a:solidFill>
                        <a:srgbClr val="003300">
                          <a:alpha val="8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Rectangle 7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15.1 Amines</a:t>
            </a:r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4424363" y="3286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grpSp>
        <p:nvGrpSpPr>
          <p:cNvPr id="4105" name="Group 9"/>
          <p:cNvGrpSpPr>
            <a:grpSpLocks/>
          </p:cNvGrpSpPr>
          <p:nvPr/>
        </p:nvGrpSpPr>
        <p:grpSpPr bwMode="auto">
          <a:xfrm>
            <a:off x="8077200" y="1524000"/>
            <a:ext cx="762000" cy="523875"/>
            <a:chOff x="3962400" y="5791200"/>
            <a:chExt cx="762000" cy="523220"/>
          </a:xfrm>
        </p:grpSpPr>
        <p:sp>
          <p:nvSpPr>
            <p:cNvPr id="4106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4</a:t>
              </a:r>
            </a:p>
          </p:txBody>
        </p:sp>
        <p:sp>
          <p:nvSpPr>
            <p:cNvPr id="4107" name="Isosceles Triangle 11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6543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Amines</a:t>
            </a:r>
          </a:p>
          <a:p>
            <a:r>
              <a:rPr lang="da-DK" dirty="0" smtClean="0"/>
              <a:t>Amides</a:t>
            </a:r>
          </a:p>
          <a:p>
            <a:r>
              <a:rPr lang="da-DK" dirty="0" smtClean="0"/>
              <a:t>Amino acid</a:t>
            </a:r>
          </a:p>
          <a:p>
            <a:r>
              <a:rPr lang="da-DK" dirty="0"/>
              <a:t>P</a:t>
            </a:r>
            <a:r>
              <a:rPr lang="da-DK" dirty="0" smtClean="0"/>
              <a:t>eptides</a:t>
            </a:r>
          </a:p>
        </p:txBody>
      </p:sp>
    </p:spTree>
    <p:extLst>
      <p:ext uri="{BB962C8B-B14F-4D97-AF65-F5344CB8AC3E}">
        <p14:creationId xmlns:p14="http://schemas.microsoft.com/office/powerpoint/2010/main" val="3299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Sulphonamide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263140"/>
              </p:ext>
            </p:extLst>
          </p:nvPr>
        </p:nvGraphicFramePr>
        <p:xfrm>
          <a:off x="2075109" y="2161984"/>
          <a:ext cx="4585123" cy="2779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CS ChemDraw Drawing" r:id="rId3" imgW="2072250" imgH="1255413" progId="ChemDraw.Document.6.0">
                  <p:embed/>
                </p:oleObj>
              </mc:Choice>
              <mc:Fallback>
                <p:oleObj name="CS ChemDraw Drawing" r:id="rId3" imgW="2072250" imgH="125541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5109" y="2161984"/>
                        <a:ext cx="4585123" cy="2779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499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772400" cy="6858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Amino Acids and Proteins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600200"/>
            <a:ext cx="7239000" cy="250507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2800" smtClean="0"/>
              <a:t>An alpha amino acid is a carboxylic acid with an amino group on the carbon </a:t>
            </a:r>
            <a:r>
              <a:rPr lang="en-US" sz="2800" smtClean="0">
                <a:latin typeface="Symbol" pitchFamily="18" charset="2"/>
              </a:rPr>
              <a:t>a</a:t>
            </a:r>
            <a:r>
              <a:rPr lang="en-US" sz="2800" smtClean="0"/>
              <a:t> to the carboxylic acid .</a:t>
            </a:r>
          </a:p>
          <a:p>
            <a:pPr eaLnBrk="1" hangingPunct="1"/>
            <a:r>
              <a:rPr lang="en-US" sz="2800" smtClean="0"/>
              <a:t>The </a:t>
            </a:r>
            <a:r>
              <a:rPr lang="en-US" sz="2800" smtClean="0">
                <a:latin typeface="Symbol" pitchFamily="18" charset="2"/>
              </a:rPr>
              <a:t>a</a:t>
            </a:r>
            <a:r>
              <a:rPr lang="en-US" sz="2800" smtClean="0"/>
              <a:t> carbon also has an R group side chain  except for glycine, which has two H</a:t>
            </a:r>
          </a:p>
        </p:txBody>
      </p:sp>
      <p:grpSp>
        <p:nvGrpSpPr>
          <p:cNvPr id="7173" name="Group 4"/>
          <p:cNvGrpSpPr>
            <a:grpSpLocks/>
          </p:cNvGrpSpPr>
          <p:nvPr/>
        </p:nvGrpSpPr>
        <p:grpSpPr bwMode="auto">
          <a:xfrm>
            <a:off x="1371600" y="4038600"/>
            <a:ext cx="7696200" cy="2295525"/>
            <a:chOff x="78" y="2490"/>
            <a:chExt cx="5298" cy="1830"/>
          </a:xfrm>
        </p:grpSpPr>
        <p:graphicFrame>
          <p:nvGraphicFramePr>
            <p:cNvPr id="7170" name="Object 5"/>
            <p:cNvGraphicFramePr>
              <a:graphicFrameLocks noChangeAspect="1"/>
            </p:cNvGraphicFramePr>
            <p:nvPr/>
          </p:nvGraphicFramePr>
          <p:xfrm>
            <a:off x="2832" y="2490"/>
            <a:ext cx="2544" cy="18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9" name="ISIS/Draw Sketch" r:id="rId4" imgW="1866600" imgH="1342800" progId="ISISServer">
                    <p:embed/>
                  </p:oleObj>
                </mc:Choice>
                <mc:Fallback>
                  <p:oleObj name="ISIS/Draw Sketch" r:id="rId4" imgW="1866600" imgH="1342800" progId="ISISServer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2490"/>
                          <a:ext cx="2544" cy="1830"/>
                        </a:xfrm>
                        <a:prstGeom prst="rect">
                          <a:avLst/>
                        </a:prstGeom>
                        <a:solidFill>
                          <a:srgbClr val="003300">
                            <a:alpha val="80000"/>
                          </a:srgbClr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766" name="Text Box 6"/>
            <p:cNvSpPr txBox="1">
              <a:spLocks noChangeArrowheads="1"/>
            </p:cNvSpPr>
            <p:nvPr/>
          </p:nvSpPr>
          <p:spPr bwMode="auto">
            <a:xfrm>
              <a:off x="78" y="3037"/>
              <a:ext cx="2451" cy="12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3200" dirty="0">
                  <a:solidFill>
                    <a:schemeClr val="tx1"/>
                  </a:solidFill>
                  <a:latin typeface="+mn-lt"/>
                </a:rPr>
                <a:t>Generic amino</a:t>
              </a:r>
            </a:p>
            <a:p>
              <a:pPr algn="l">
                <a:defRPr/>
              </a:pPr>
              <a:r>
                <a:rPr lang="en-US" sz="3200" dirty="0">
                  <a:solidFill>
                    <a:schemeClr val="tx1"/>
                  </a:solidFill>
                  <a:latin typeface="+mn-lt"/>
                </a:rPr>
                <a:t>acid at physiological</a:t>
              </a:r>
            </a:p>
            <a:p>
              <a:pPr algn="l">
                <a:defRPr/>
              </a:pPr>
              <a:r>
                <a:rPr lang="en-US" sz="3200" dirty="0">
                  <a:solidFill>
                    <a:schemeClr val="tx1"/>
                  </a:solidFill>
                  <a:latin typeface="+mn-lt"/>
                </a:rPr>
                <a:t>pH</a:t>
              </a:r>
            </a:p>
          </p:txBody>
        </p:sp>
      </p:grpSp>
      <p:grpSp>
        <p:nvGrpSpPr>
          <p:cNvPr id="7174" name="Group 7"/>
          <p:cNvGrpSpPr>
            <a:grpSpLocks/>
          </p:cNvGrpSpPr>
          <p:nvPr/>
        </p:nvGrpSpPr>
        <p:grpSpPr bwMode="auto">
          <a:xfrm>
            <a:off x="5257800" y="5334000"/>
            <a:ext cx="1447800" cy="1016000"/>
            <a:chOff x="2722" y="3552"/>
            <a:chExt cx="1070" cy="461"/>
          </a:xfrm>
        </p:grpSpPr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2722" y="3744"/>
              <a:ext cx="638" cy="26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3200">
                  <a:solidFill>
                    <a:srgbClr val="006600"/>
                  </a:solidFill>
                  <a:latin typeface="Symbol" pitchFamily="18" charset="2"/>
                </a:rPr>
                <a:t>a</a:t>
              </a:r>
              <a:r>
                <a:rPr lang="en-US" sz="3200">
                  <a:solidFill>
                    <a:srgbClr val="006600"/>
                  </a:solidFill>
                  <a:latin typeface="Arial" pitchFamily="34" charset="0"/>
                </a:rPr>
                <a:t> C</a:t>
              </a:r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 flipV="1">
              <a:off x="3408" y="3552"/>
              <a:ext cx="384" cy="38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7175" name="Rectangle 11"/>
          <p:cNvSpPr>
            <a:spLocks noChangeArrowheads="1"/>
          </p:cNvSpPr>
          <p:nvPr/>
        </p:nvSpPr>
        <p:spPr bwMode="auto">
          <a:xfrm rot="-5400000">
            <a:off x="-24765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>
                <a:solidFill>
                  <a:schemeClr val="bg2"/>
                </a:solidFill>
              </a:rPr>
              <a:t>15.4 </a:t>
            </a:r>
            <a:r>
              <a:rPr lang="en-US" sz="4000">
                <a:solidFill>
                  <a:schemeClr val="bg2"/>
                </a:solidFill>
              </a:rPr>
              <a:t>A Preview of Amino Acids, Proteins and Protein Synthesis</a:t>
            </a:r>
          </a:p>
        </p:txBody>
      </p:sp>
    </p:spTree>
    <p:extLst>
      <p:ext uri="{BB962C8B-B14F-4D97-AF65-F5344CB8AC3E}">
        <p14:creationId xmlns:p14="http://schemas.microsoft.com/office/powerpoint/2010/main" val="265500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15.4 A Preview of Amino Acids, Proteins, and Protein Synthesis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7772400" cy="1981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 typeface="Wingdings" pitchFamily="2" charset="2"/>
              <a:buChar char=""/>
            </a:pPr>
            <a:r>
              <a:rPr lang="en-US" sz="2700" smtClean="0"/>
              <a:t>A protein is a polymer of amino acids linked by the amide bonds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Char char=""/>
            </a:pPr>
            <a:r>
              <a:rPr lang="en-US" sz="2700" smtClean="0"/>
              <a:t>As the amino group and the carboxyl group link, water is lost</a:t>
            </a:r>
            <a:endParaRPr lang="en-US" smtClean="0">
              <a:latin typeface="Symbol" pitchFamily="18" charset="2"/>
            </a:endParaRPr>
          </a:p>
        </p:txBody>
      </p:sp>
      <p:sp>
        <p:nvSpPr>
          <p:cNvPr id="46084" name="Rectangle 10"/>
          <p:cNvSpPr>
            <a:spLocks noChangeArrowheads="1"/>
          </p:cNvSpPr>
          <p:nvPr/>
        </p:nvSpPr>
        <p:spPr bwMode="auto">
          <a:xfrm>
            <a:off x="4424363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46085" name="Rectangle 12"/>
          <p:cNvSpPr>
            <a:spLocks noChangeArrowheads="1"/>
          </p:cNvSpPr>
          <p:nvPr/>
        </p:nvSpPr>
        <p:spPr bwMode="auto">
          <a:xfrm>
            <a:off x="443865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46086" name="Picture 16" descr="15-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27450"/>
            <a:ext cx="48768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7" name="Group 9"/>
          <p:cNvGrpSpPr>
            <a:grpSpLocks/>
          </p:cNvGrpSpPr>
          <p:nvPr/>
        </p:nvGrpSpPr>
        <p:grpSpPr bwMode="auto">
          <a:xfrm>
            <a:off x="8001000" y="1524000"/>
            <a:ext cx="838200" cy="523875"/>
            <a:chOff x="3886200" y="5791200"/>
            <a:chExt cx="838200" cy="523220"/>
          </a:xfrm>
        </p:grpSpPr>
        <p:sp>
          <p:nvSpPr>
            <p:cNvPr id="46091" name="TextBox 5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12</a:t>
              </a:r>
            </a:p>
          </p:txBody>
        </p:sp>
        <p:sp>
          <p:nvSpPr>
            <p:cNvPr id="46092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  <p:grpSp>
        <p:nvGrpSpPr>
          <p:cNvPr id="46088" name="Group 9"/>
          <p:cNvGrpSpPr>
            <a:grpSpLocks/>
          </p:cNvGrpSpPr>
          <p:nvPr/>
        </p:nvGrpSpPr>
        <p:grpSpPr bwMode="auto">
          <a:xfrm>
            <a:off x="8001000" y="4495800"/>
            <a:ext cx="838200" cy="523875"/>
            <a:chOff x="3886200" y="5791200"/>
            <a:chExt cx="838200" cy="523220"/>
          </a:xfrm>
        </p:grpSpPr>
        <p:sp>
          <p:nvSpPr>
            <p:cNvPr id="46089" name="TextBox 5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00B050"/>
                  </a:solidFill>
                  <a:latin typeface="Arial Black" pitchFamily="34" charset="0"/>
                </a:rPr>
                <a:t>13</a:t>
              </a:r>
            </a:p>
          </p:txBody>
        </p:sp>
        <p:sp>
          <p:nvSpPr>
            <p:cNvPr id="46090" name="Isosceles Triangle 11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81529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/>
              <a:t>Amide Bond in Artificial Sweeteners </a:t>
            </a: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da-DK">
              <a:solidFill>
                <a:schemeClr val="bg2"/>
              </a:solidFill>
            </a:endParaRPr>
          </a:p>
        </p:txBody>
      </p:sp>
      <p:pic>
        <p:nvPicPr>
          <p:cNvPr id="44036" name="Picture 10" descr="15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828800"/>
            <a:ext cx="8632825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2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Synthesis of Histamine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 rot="-5400000">
            <a:off x="-2400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>
                <a:solidFill>
                  <a:schemeClr val="bg2"/>
                </a:solidFill>
              </a:rPr>
              <a:t>15.5 </a:t>
            </a:r>
            <a:r>
              <a:rPr lang="en-US" sz="4000">
                <a:solidFill>
                  <a:schemeClr val="bg2"/>
                </a:solidFill>
              </a:rPr>
              <a:t>Neurotransmitters</a:t>
            </a:r>
          </a:p>
        </p:txBody>
      </p:sp>
      <p:pic>
        <p:nvPicPr>
          <p:cNvPr id="51204" name="Picture 9" descr="15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76962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91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CA" smtClean="0"/>
              <a:t>Glycine and Aminobutyric Acid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219200"/>
            <a:ext cx="7620000" cy="1981200"/>
          </a:xfrm>
        </p:spPr>
        <p:txBody>
          <a:bodyPr/>
          <a:lstStyle/>
          <a:p>
            <a:pPr eaLnBrk="1" hangingPunct="1"/>
            <a:r>
              <a:rPr lang="en-US" sz="2400" smtClean="0"/>
              <a:t>Removal of a carboxyl group from glutamate, an amino acid, produces </a:t>
            </a:r>
            <a:r>
              <a:rPr lang="en-US" sz="2400" smtClean="0">
                <a:latin typeface="Symbol" pitchFamily="18" charset="2"/>
              </a:rPr>
              <a:t>g</a:t>
            </a:r>
            <a:r>
              <a:rPr lang="en-US" sz="2400" smtClean="0"/>
              <a:t>-aminobutyric acid, GABA</a:t>
            </a:r>
          </a:p>
          <a:p>
            <a:pPr eaLnBrk="1" hangingPunct="1"/>
            <a:r>
              <a:rPr lang="en-US" sz="2400" smtClean="0"/>
              <a:t>GABA and glycine, another amino acid, are inhibitory neurotransmitters acting on the central nervous system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>
                <a:solidFill>
                  <a:schemeClr val="bg2"/>
                </a:solidFill>
              </a:rPr>
              <a:t>15.5 </a:t>
            </a:r>
            <a:r>
              <a:rPr lang="en-US" sz="4000">
                <a:solidFill>
                  <a:schemeClr val="bg2"/>
                </a:solidFill>
              </a:rPr>
              <a:t>Neurotransmitters</a:t>
            </a:r>
          </a:p>
        </p:txBody>
      </p:sp>
      <p:pic>
        <p:nvPicPr>
          <p:cNvPr id="52229" name="Picture 10" descr="15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58674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27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 smtClean="0"/>
              <a:t>N-</a:t>
            </a:r>
            <a:r>
              <a:rPr lang="da-DK" dirty="0" err="1" smtClean="0"/>
              <a:t>methylpyridine</a:t>
            </a:r>
            <a:r>
              <a:rPr lang="da-DK" dirty="0" smtClean="0"/>
              <a:t> </a:t>
            </a:r>
            <a:r>
              <a:rPr lang="da-DK" dirty="0" err="1" smtClean="0"/>
              <a:t>oxime</a:t>
            </a:r>
            <a:endParaRPr lang="da-DK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847038"/>
              </p:ext>
            </p:extLst>
          </p:nvPr>
        </p:nvGraphicFramePr>
        <p:xfrm>
          <a:off x="2627784" y="2060848"/>
          <a:ext cx="4130489" cy="1943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CS ChemDraw Drawing" r:id="rId3" imgW="1839068" imgH="865337" progId="ChemDraw.Document.6.0">
                  <p:embed/>
                </p:oleObj>
              </mc:Choice>
              <mc:Fallback>
                <p:oleObj name="CS ChemDraw Drawing" r:id="rId3" imgW="1839068" imgH="86533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7784" y="2060848"/>
                        <a:ext cx="4130489" cy="1943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41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Reaction Schematic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057400" y="20574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a-DK"/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3733800" y="1339850"/>
            <a:ext cx="1919288" cy="66198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Amine</a:t>
            </a:r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 flipH="1">
            <a:off x="2895600" y="1981200"/>
            <a:ext cx="1295400" cy="2438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5105400" y="1981200"/>
            <a:ext cx="685800" cy="1752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3255" name="AutoShape 9"/>
          <p:cNvSpPr>
            <a:spLocks noChangeArrowheads="1"/>
          </p:cNvSpPr>
          <p:nvPr/>
        </p:nvSpPr>
        <p:spPr bwMode="auto">
          <a:xfrm>
            <a:off x="1289050" y="4464050"/>
            <a:ext cx="2903538" cy="12319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/>
              <a:t>Alkylammonium</a:t>
            </a:r>
          </a:p>
          <a:p>
            <a:r>
              <a:rPr lang="en-US" sz="2800"/>
              <a:t>Salt</a:t>
            </a:r>
          </a:p>
        </p:txBody>
      </p:sp>
      <p:sp>
        <p:nvSpPr>
          <p:cNvPr id="53256" name="AutoShape 10"/>
          <p:cNvSpPr>
            <a:spLocks noChangeArrowheads="1"/>
          </p:cNvSpPr>
          <p:nvPr/>
        </p:nvSpPr>
        <p:spPr bwMode="auto">
          <a:xfrm>
            <a:off x="4876800" y="3733800"/>
            <a:ext cx="2505075" cy="1066800"/>
          </a:xfrm>
          <a:prstGeom prst="bevel">
            <a:avLst>
              <a:gd name="adj" fmla="val 125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400"/>
              <a:t>AlkylNH</a:t>
            </a:r>
            <a:r>
              <a:rPr lang="en-US" sz="2400" baseline="-25000"/>
              <a:t>4</a:t>
            </a:r>
            <a:r>
              <a:rPr lang="en-US" sz="2400"/>
              <a:t> Ion</a:t>
            </a:r>
          </a:p>
          <a:p>
            <a:r>
              <a:rPr lang="en-US" sz="2400"/>
              <a:t>Hydroxide Ion</a:t>
            </a:r>
          </a:p>
        </p:txBody>
      </p:sp>
      <p:sp>
        <p:nvSpPr>
          <p:cNvPr id="53257" name="Text Box 13"/>
          <p:cNvSpPr txBox="1">
            <a:spLocks noChangeArrowheads="1"/>
          </p:cNvSpPr>
          <p:nvPr/>
        </p:nvSpPr>
        <p:spPr bwMode="auto">
          <a:xfrm>
            <a:off x="2055813" y="3200400"/>
            <a:ext cx="2217737" cy="94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chemeClr val="accent2"/>
                </a:solidFill>
              </a:rPr>
              <a:t>Neutralization</a:t>
            </a:r>
          </a:p>
          <a:p>
            <a:r>
              <a:rPr lang="en-US" sz="2800">
                <a:solidFill>
                  <a:schemeClr val="accent2"/>
                </a:solidFill>
              </a:rPr>
              <a:t>with Acid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53258" name="AutoShape 17"/>
          <p:cNvSpPr>
            <a:spLocks noChangeArrowheads="1"/>
          </p:cNvSpPr>
          <p:nvPr/>
        </p:nvSpPr>
        <p:spPr bwMode="auto">
          <a:xfrm>
            <a:off x="171450" y="1371600"/>
            <a:ext cx="2703513" cy="622300"/>
          </a:xfrm>
          <a:prstGeom prst="bevel">
            <a:avLst>
              <a:gd name="adj" fmla="val 12500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600">
                <a:solidFill>
                  <a:schemeClr val="folHlink"/>
                </a:solidFill>
              </a:rPr>
              <a:t>Nitro Compound</a:t>
            </a:r>
            <a:endParaRPr lang="en-US" sz="2600" baseline="-25000">
              <a:solidFill>
                <a:schemeClr val="folHlink"/>
              </a:solidFill>
            </a:endParaRPr>
          </a:p>
        </p:txBody>
      </p:sp>
      <p:sp>
        <p:nvSpPr>
          <p:cNvPr id="53259" name="Line 18"/>
          <p:cNvSpPr>
            <a:spLocks noChangeShapeType="1"/>
          </p:cNvSpPr>
          <p:nvPr/>
        </p:nvSpPr>
        <p:spPr bwMode="auto">
          <a:xfrm flipV="1">
            <a:off x="2895600" y="1676400"/>
            <a:ext cx="8382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a-DK"/>
          </a:p>
        </p:txBody>
      </p:sp>
      <p:sp>
        <p:nvSpPr>
          <p:cNvPr id="53260" name="AutoShape 23"/>
          <p:cNvSpPr>
            <a:spLocks noChangeArrowheads="1"/>
          </p:cNvSpPr>
          <p:nvPr/>
        </p:nvSpPr>
        <p:spPr bwMode="auto">
          <a:xfrm>
            <a:off x="6934200" y="1371600"/>
            <a:ext cx="2039938" cy="581025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Amide</a:t>
            </a:r>
            <a:endParaRPr lang="en-US" sz="2400" baseline="-25000">
              <a:solidFill>
                <a:schemeClr val="folHlink"/>
              </a:solidFill>
            </a:endParaRPr>
          </a:p>
        </p:txBody>
      </p:sp>
      <p:sp>
        <p:nvSpPr>
          <p:cNvPr id="53261" name="Line 24"/>
          <p:cNvSpPr>
            <a:spLocks noChangeShapeType="1"/>
          </p:cNvSpPr>
          <p:nvPr/>
        </p:nvSpPr>
        <p:spPr bwMode="auto">
          <a:xfrm flipH="1" flipV="1">
            <a:off x="5638800" y="1752600"/>
            <a:ext cx="12954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a-DK"/>
          </a:p>
        </p:txBody>
      </p:sp>
      <p:sp>
        <p:nvSpPr>
          <p:cNvPr id="53262" name="Rectangle 26"/>
          <p:cNvSpPr>
            <a:spLocks noChangeArrowheads="1"/>
          </p:cNvSpPr>
          <p:nvPr/>
        </p:nvSpPr>
        <p:spPr bwMode="auto">
          <a:xfrm>
            <a:off x="4797425" y="2819400"/>
            <a:ext cx="3027363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Basicity with Water</a:t>
            </a:r>
          </a:p>
        </p:txBody>
      </p:sp>
    </p:spTree>
    <p:extLst>
      <p:ext uri="{BB962C8B-B14F-4D97-AF65-F5344CB8AC3E}">
        <p14:creationId xmlns:p14="http://schemas.microsoft.com/office/powerpoint/2010/main" val="305691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Reaction Schematic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057400" y="20574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a-DK"/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3733800" y="1339850"/>
            <a:ext cx="1919288" cy="66198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Amide</a:t>
            </a:r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 flipH="1">
            <a:off x="2895600" y="1981200"/>
            <a:ext cx="1295400" cy="2438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5105400" y="1981200"/>
            <a:ext cx="838200" cy="2133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1363663" y="4464050"/>
            <a:ext cx="2754312" cy="12319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/>
              <a:t>Carboxylate ion</a:t>
            </a:r>
          </a:p>
          <a:p>
            <a:r>
              <a:rPr lang="en-US" sz="2800"/>
              <a:t>Amine / NH</a:t>
            </a:r>
            <a:r>
              <a:rPr lang="en-US" sz="2800" baseline="-25000"/>
              <a:t>3</a:t>
            </a:r>
            <a:endParaRPr lang="en-US" sz="2800"/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auto">
          <a:xfrm>
            <a:off x="4876800" y="4114800"/>
            <a:ext cx="2505075" cy="1066800"/>
          </a:xfrm>
          <a:prstGeom prst="bevel">
            <a:avLst>
              <a:gd name="adj" fmla="val 125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400"/>
              <a:t>Carboxylic Acid</a:t>
            </a:r>
          </a:p>
          <a:p>
            <a:r>
              <a:rPr lang="en-US" sz="2400"/>
              <a:t>AlkylNH</a:t>
            </a:r>
            <a:r>
              <a:rPr lang="en-US" sz="2400" baseline="-25000"/>
              <a:t>4</a:t>
            </a:r>
            <a:r>
              <a:rPr lang="en-US" sz="2400"/>
              <a:t> Ion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2514600" y="3505200"/>
            <a:ext cx="1201738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chemeClr val="accent2"/>
                </a:solidFill>
              </a:rPr>
              <a:t>If Base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4953000" y="3352800"/>
            <a:ext cx="1201738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chemeClr val="tx2"/>
                </a:solidFill>
              </a:rPr>
              <a:t>If Acid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54283" name="AutoShape 11"/>
          <p:cNvSpPr>
            <a:spLocks noChangeArrowheads="1"/>
          </p:cNvSpPr>
          <p:nvPr/>
        </p:nvSpPr>
        <p:spPr bwMode="auto">
          <a:xfrm>
            <a:off x="123825" y="1752600"/>
            <a:ext cx="2798763" cy="1231900"/>
          </a:xfrm>
          <a:prstGeom prst="bevel">
            <a:avLst>
              <a:gd name="adj" fmla="val 12500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>
                <a:solidFill>
                  <a:schemeClr val="folHlink"/>
                </a:solidFill>
              </a:rPr>
              <a:t>Acid Chloride</a:t>
            </a:r>
          </a:p>
          <a:p>
            <a:r>
              <a:rPr lang="en-US" sz="2800">
                <a:solidFill>
                  <a:schemeClr val="folHlink"/>
                </a:solidFill>
              </a:rPr>
              <a:t>Amine / NH</a:t>
            </a:r>
            <a:r>
              <a:rPr lang="en-US" sz="2800" baseline="-25000">
                <a:solidFill>
                  <a:schemeClr val="folHlink"/>
                </a:solidFill>
              </a:rPr>
              <a:t>3</a:t>
            </a:r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 flipV="1">
            <a:off x="2895600" y="1676400"/>
            <a:ext cx="838200" cy="381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a-DK"/>
          </a:p>
        </p:txBody>
      </p:sp>
      <p:sp>
        <p:nvSpPr>
          <p:cNvPr id="54285" name="AutoShape 13"/>
          <p:cNvSpPr>
            <a:spLocks noChangeArrowheads="1"/>
          </p:cNvSpPr>
          <p:nvPr/>
        </p:nvSpPr>
        <p:spPr bwMode="auto">
          <a:xfrm>
            <a:off x="3505200" y="2514600"/>
            <a:ext cx="2057400" cy="661988"/>
          </a:xfrm>
          <a:prstGeom prst="bevel">
            <a:avLst>
              <a:gd name="adj" fmla="val 1250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Hydrolysis</a:t>
            </a:r>
          </a:p>
        </p:txBody>
      </p:sp>
      <p:sp>
        <p:nvSpPr>
          <p:cNvPr id="54286" name="AutoShape 14"/>
          <p:cNvSpPr>
            <a:spLocks noChangeArrowheads="1"/>
          </p:cNvSpPr>
          <p:nvPr/>
        </p:nvSpPr>
        <p:spPr bwMode="auto">
          <a:xfrm>
            <a:off x="6324600" y="2057400"/>
            <a:ext cx="2687638" cy="106680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Acid Anhydride</a:t>
            </a:r>
          </a:p>
          <a:p>
            <a:r>
              <a:rPr lang="en-US" sz="2400">
                <a:solidFill>
                  <a:schemeClr val="folHlink"/>
                </a:solidFill>
              </a:rPr>
              <a:t>Amine / NH</a:t>
            </a:r>
            <a:r>
              <a:rPr lang="en-US" sz="2400" baseline="-25000">
                <a:solidFill>
                  <a:schemeClr val="folHlink"/>
                </a:solidFill>
              </a:rPr>
              <a:t>3</a:t>
            </a:r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 flipH="1" flipV="1">
            <a:off x="5638800" y="1676400"/>
            <a:ext cx="12192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80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Summary of Reactions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295400"/>
            <a:ext cx="7772400" cy="4648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1. Amines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a. Preparation from nitro compounds and amides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b. Basicity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c. Neutralization</a:t>
            </a:r>
          </a:p>
          <a:p>
            <a:pPr marL="1371600" lvl="2" indent="-457200"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i. Hemiacetal and acetal </a:t>
            </a:r>
          </a:p>
          <a:p>
            <a:pPr marL="1371600" lvl="2" indent="-457200"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ii. Hemiketal and ketal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2. Amides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a. Preparation </a:t>
            </a:r>
          </a:p>
          <a:p>
            <a:pPr marL="1371600" lvl="2" indent="-457200"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i. Acid chloride or acid anhydride</a:t>
            </a:r>
          </a:p>
          <a:p>
            <a:pPr marL="1371600" lvl="2" indent="-457200"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ii. Amine or ammonia 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b. Hydrolysis</a:t>
            </a:r>
          </a:p>
          <a:p>
            <a:pPr marL="1371600" lvl="2" indent="-457200"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i. Amide + acid produces carboxylic acid + alkylammonium ion</a:t>
            </a:r>
          </a:p>
          <a:p>
            <a:pPr marL="1371600" lvl="2" indent="-457200"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ii. Amide + base produces carboxylic acid salt + amine</a:t>
            </a:r>
          </a:p>
        </p:txBody>
      </p:sp>
    </p:spTree>
    <p:extLst>
      <p:ext uri="{BB962C8B-B14F-4D97-AF65-F5344CB8AC3E}">
        <p14:creationId xmlns:p14="http://schemas.microsoft.com/office/powerpoint/2010/main" val="331622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772400" cy="765175"/>
          </a:xfrm>
        </p:spPr>
        <p:txBody>
          <a:bodyPr/>
          <a:lstStyle/>
          <a:p>
            <a:pPr eaLnBrk="1" hangingPunct="1"/>
            <a:r>
              <a:rPr lang="en-CA" smtClean="0"/>
              <a:t>Comparison of NH</a:t>
            </a:r>
            <a:r>
              <a:rPr lang="en-CA" baseline="-25000" smtClean="0"/>
              <a:t>3</a:t>
            </a:r>
            <a:r>
              <a:rPr lang="en-CA" smtClean="0"/>
              <a:t> to Amines </a:t>
            </a:r>
          </a:p>
        </p:txBody>
      </p:sp>
      <p:pic>
        <p:nvPicPr>
          <p:cNvPr id="15363" name="Picture 3" descr="16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70104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086600" y="30480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lang="da-DK" sz="2800" b="1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15.1 Amines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5856" y="6309320"/>
            <a:ext cx="1118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pyramidal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6922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Summary of Reactions</a:t>
            </a:r>
          </a:p>
        </p:txBody>
      </p:sp>
      <p:pic>
        <p:nvPicPr>
          <p:cNvPr id="563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833438"/>
            <a:ext cx="59912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6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VSEPR?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6264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Classification of Amines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Amines are classified by the number of carbons directly bonded to the nitrogen atom: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 primary amine has one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RNH</a:t>
            </a:r>
            <a:r>
              <a:rPr lang="en-US" baseline="-20000" smtClean="0"/>
              <a:t>2 </a:t>
            </a:r>
            <a:r>
              <a:rPr lang="en-US" smtClean="0"/>
              <a:t>= 1</a:t>
            </a:r>
            <a:r>
              <a:rPr lang="en-US" baseline="30000" smtClean="0"/>
              <a:t>o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 secondary amine has two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R</a:t>
            </a:r>
            <a:r>
              <a:rPr lang="en-US" baseline="-20000" smtClean="0"/>
              <a:t>2</a:t>
            </a:r>
            <a:r>
              <a:rPr lang="en-US" smtClean="0"/>
              <a:t>NH = 2</a:t>
            </a:r>
            <a:r>
              <a:rPr lang="en-US" baseline="30000" smtClean="0"/>
              <a:t>o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 tertiary three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R</a:t>
            </a:r>
            <a:r>
              <a:rPr lang="en-US" baseline="-20000" smtClean="0"/>
              <a:t>3</a:t>
            </a:r>
            <a:r>
              <a:rPr lang="en-US" smtClean="0"/>
              <a:t>N = 3</a:t>
            </a:r>
            <a:r>
              <a:rPr lang="en-US" baseline="30000" smtClean="0"/>
              <a:t>o</a:t>
            </a:r>
            <a:endParaRPr lang="en-US" smtClean="0"/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endParaRPr lang="en-US" sz="26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da-DK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/>
              <a:t>Boiling Points</a:t>
            </a:r>
            <a:endParaRPr lang="en-US" sz="4000" smtClean="0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219200"/>
            <a:ext cx="7772400" cy="1981200"/>
          </a:xfrm>
        </p:spPr>
        <p:txBody>
          <a:bodyPr/>
          <a:lstStyle/>
          <a:p>
            <a:pPr eaLnBrk="1" hangingPunct="1"/>
            <a:r>
              <a:rPr lang="en-US" sz="2800" smtClean="0"/>
              <a:t>Amines have boiling points between alkanes and alcohols</a:t>
            </a:r>
          </a:p>
          <a:p>
            <a:pPr eaLnBrk="1" hangingPunct="1"/>
            <a:endParaRPr lang="en-US" sz="3500" smtClean="0"/>
          </a:p>
        </p:txBody>
      </p:sp>
      <p:sp>
        <p:nvSpPr>
          <p:cNvPr id="20484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1143000" y="3581400"/>
            <a:ext cx="7772400" cy="1219200"/>
          </a:xfrm>
        </p:spPr>
        <p:txBody>
          <a:bodyPr/>
          <a:lstStyle/>
          <a:p>
            <a:pPr eaLnBrk="1" hangingPunct="1"/>
            <a:r>
              <a:rPr lang="en-US" sz="2800" smtClean="0"/>
              <a:t>Tertiary amines boil lower then 1</a:t>
            </a:r>
            <a:r>
              <a:rPr lang="en-US" sz="2800" baseline="30000" smtClean="0"/>
              <a:t>o</a:t>
            </a:r>
            <a:r>
              <a:rPr lang="en-US" sz="2800" smtClean="0"/>
              <a:t> or 2</a:t>
            </a:r>
            <a:r>
              <a:rPr lang="en-US" sz="2800" baseline="30000" smtClean="0"/>
              <a:t>o</a:t>
            </a:r>
            <a:r>
              <a:rPr lang="en-US" sz="2800" smtClean="0"/>
              <a:t> of similar molecular weight</a:t>
            </a:r>
            <a:endParaRPr lang="en-US" sz="3500" smtClean="0"/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15.1 Amines</a:t>
            </a:r>
          </a:p>
        </p:txBody>
      </p:sp>
      <p:pic>
        <p:nvPicPr>
          <p:cNvPr id="20486" name="Picture 10" descr="15-0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6625"/>
            <a:ext cx="71628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2" descr="15-07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659313"/>
            <a:ext cx="71628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28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Boiling Points of Amines</a:t>
            </a:r>
            <a:r>
              <a:rPr lang="en-CA" smtClean="0"/>
              <a:t> 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>
                <a:solidFill>
                  <a:schemeClr val="bg2"/>
                </a:solidFill>
              </a:rPr>
              <a:t>15.1 Amines</a:t>
            </a:r>
          </a:p>
        </p:txBody>
      </p:sp>
      <p:pic>
        <p:nvPicPr>
          <p:cNvPr id="21508" name="Picture 7" descr="Z:\Graphics\Powerpoint\MH_DCM\Denniston\Final files\chapter 15\Jpg\Tables\den02621_t15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2017713"/>
            <a:ext cx="80581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19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26423</TotalTime>
  <Words>1284</Words>
  <Application>Microsoft Office PowerPoint</Application>
  <PresentationFormat>On-screen Show (4:3)</PresentationFormat>
  <Paragraphs>300</Paragraphs>
  <Slides>50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Office Theme</vt:lpstr>
      <vt:lpstr>CS ChemDraw Drawing</vt:lpstr>
      <vt:lpstr>ISIS/Draw Sketch</vt:lpstr>
      <vt:lpstr>Amines, amides and heterocycles</vt:lpstr>
      <vt:lpstr>PowerPoint Presentation</vt:lpstr>
      <vt:lpstr>Histamine</vt:lpstr>
      <vt:lpstr>PowerPoint Presentation</vt:lpstr>
      <vt:lpstr>Comparison of NH3 to Amines </vt:lpstr>
      <vt:lpstr>VSEPR?</vt:lpstr>
      <vt:lpstr>Classification of Amines</vt:lpstr>
      <vt:lpstr>Boiling Points</vt:lpstr>
      <vt:lpstr>Boiling Points of Amines </vt:lpstr>
      <vt:lpstr>Hydrogen bonding</vt:lpstr>
      <vt:lpstr>Solubility</vt:lpstr>
      <vt:lpstr>Systematic Nomenclature of Primary Amines</vt:lpstr>
      <vt:lpstr>Systematic Nomenclature of 2o and 3o Amines</vt:lpstr>
      <vt:lpstr>Naming Aromatic Amines</vt:lpstr>
      <vt:lpstr>PowerPoint Presentation</vt:lpstr>
      <vt:lpstr>Common Names of Amines</vt:lpstr>
      <vt:lpstr>IUPAC Nomenclature of Amine</vt:lpstr>
      <vt:lpstr>Medically Important Amines </vt:lpstr>
      <vt:lpstr>Medically Important Amines </vt:lpstr>
      <vt:lpstr>Preparation of amines</vt:lpstr>
      <vt:lpstr>Basicity</vt:lpstr>
      <vt:lpstr>Neutralization</vt:lpstr>
      <vt:lpstr>Alkylammonium Salts</vt:lpstr>
      <vt:lpstr>Neutralization</vt:lpstr>
      <vt:lpstr>Quaternary Ammonium Salts</vt:lpstr>
      <vt:lpstr>Comparison of NH4+ to Amine Salt </vt:lpstr>
      <vt:lpstr>Quaternary Ammonium salts</vt:lpstr>
      <vt:lpstr>15.2 Heterocyclic Amines</vt:lpstr>
      <vt:lpstr>Fused Ring Heterocyclic Amines</vt:lpstr>
      <vt:lpstr>Fused Ring Heterocyclic Amines</vt:lpstr>
      <vt:lpstr>15.3 Amides</vt:lpstr>
      <vt:lpstr>Fused Ring Heterocyclic Amines</vt:lpstr>
      <vt:lpstr>Physical Properties</vt:lpstr>
      <vt:lpstr>Amide Hydrogen Bonding </vt:lpstr>
      <vt:lpstr>Amide Nomenclature</vt:lpstr>
      <vt:lpstr>Comparison of Names for  Simple Amides </vt:lpstr>
      <vt:lpstr>Reactions Involving Amides</vt:lpstr>
      <vt:lpstr>Hydrolysis of Amides</vt:lpstr>
      <vt:lpstr>Reactions Involving Amines</vt:lpstr>
      <vt:lpstr>Sulphonamide</vt:lpstr>
      <vt:lpstr>Amino Acids and Proteins</vt:lpstr>
      <vt:lpstr>15.4 A Preview of Amino Acids, Proteins, and Protein Synthesis</vt:lpstr>
      <vt:lpstr>Amide Bond in Artificial Sweeteners </vt:lpstr>
      <vt:lpstr>Synthesis of Histamine</vt:lpstr>
      <vt:lpstr>Glycine and Aminobutyric Acid</vt:lpstr>
      <vt:lpstr>PowerPoint Presentation</vt:lpstr>
      <vt:lpstr>Reaction Schematic</vt:lpstr>
      <vt:lpstr>Reaction Schematic</vt:lpstr>
      <vt:lpstr>Summary of Reactions</vt:lpstr>
      <vt:lpstr>Summary of Reactions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Amines and amides</dc:title>
  <dc:creator>poulerik</dc:creator>
  <cp:lastModifiedBy>Poul Erik Hansen</cp:lastModifiedBy>
  <cp:revision>21</cp:revision>
  <dcterms:created xsi:type="dcterms:W3CDTF">2012-10-18T09:39:59Z</dcterms:created>
  <dcterms:modified xsi:type="dcterms:W3CDTF">2014-04-28T10:00:50Z</dcterms:modified>
</cp:coreProperties>
</file>