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1" r:id="rId17"/>
    <p:sldId id="297" r:id="rId18"/>
    <p:sldId id="278" r:id="rId19"/>
    <p:sldId id="279" r:id="rId20"/>
    <p:sldId id="280" r:id="rId21"/>
    <p:sldId id="302" r:id="rId22"/>
    <p:sldId id="281" r:id="rId23"/>
    <p:sldId id="282" r:id="rId24"/>
    <p:sldId id="283" r:id="rId25"/>
    <p:sldId id="284" r:id="rId26"/>
    <p:sldId id="285" r:id="rId27"/>
    <p:sldId id="299" r:id="rId28"/>
    <p:sldId id="300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33C4-D9A2-4464-9EDD-3CA161248C97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61586-B8EF-4C31-A175-A186B21D23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11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1586-B8EF-4C31-A175-A186B21D23DB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7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1586-B8EF-4C31-A175-A186B21D23DB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86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378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659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813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5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2282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165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01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25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4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79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3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92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99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0B02-8E67-45D5-BF65-C4AE2CD92694}" type="datetimeFigureOut">
              <a:rPr lang="da-DK" smtClean="0"/>
              <a:t>03-04-2014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9CB6-8D26-4015-A91A-C1330F0BF71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6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Capsaicin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345018"/>
              </p:ext>
            </p:extLst>
          </p:nvPr>
        </p:nvGraphicFramePr>
        <p:xfrm>
          <a:off x="1187624" y="2708920"/>
          <a:ext cx="6749318" cy="205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S ChemDraw Drawing" r:id="rId3" imgW="4999747" imgH="1525258" progId="ChemDraw.Document.6.0">
                  <p:embed/>
                </p:oleObj>
              </mc:Choice>
              <mc:Fallback>
                <p:oleObj name="CS ChemDraw Drawing" r:id="rId3" imgW="4999747" imgH="15252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708920"/>
                        <a:ext cx="6749318" cy="2059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7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Arial" charset="0"/>
              </a:rPr>
              <a:t>Common Names of Aldehydes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75438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These names are taken from Latin roots as are the first 5 carboxylic acids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Greek letters are used to indicate the position of substituents with the carbon atom adjacent or bonded to the carbonyl carbon being the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carbon</a:t>
            </a:r>
          </a:p>
        </p:txBody>
      </p:sp>
      <p:graphicFrame>
        <p:nvGraphicFramePr>
          <p:cNvPr id="1536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090863" y="4448175"/>
          <a:ext cx="38766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SIS/Draw Sketch" r:id="rId3" imgW="3876344" imgH="1465075" progId="ISISServer">
                  <p:embed/>
                </p:oleObj>
              </mc:Choice>
              <mc:Fallback>
                <p:oleObj name="ISIS/Draw Sketch" r:id="rId3" imgW="3876344" imgH="1465075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4448175"/>
                        <a:ext cx="3876675" cy="14668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9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13.2 Nomenclature and Common Names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695575" y="6216650"/>
            <a:ext cx="501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6600"/>
                </a:solidFill>
                <a:latin typeface="Symbol" pitchFamily="18" charset="2"/>
              </a:rPr>
              <a:t>g</a:t>
            </a:r>
            <a:r>
              <a:rPr lang="en-US" sz="3600" b="1">
                <a:solidFill>
                  <a:srgbClr val="006600"/>
                </a:solidFill>
                <a:latin typeface="Arial" charset="0"/>
              </a:rPr>
              <a:t>-chlorovaleraldehyde</a:t>
            </a:r>
          </a:p>
        </p:txBody>
      </p:sp>
    </p:spTree>
    <p:extLst>
      <p:ext uri="{BB962C8B-B14F-4D97-AF65-F5344CB8AC3E}">
        <p14:creationId xmlns:p14="http://schemas.microsoft.com/office/powerpoint/2010/main" val="24962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IUPAC and Common Names With Formulas for Several Aldehydes</a:t>
            </a:r>
            <a:endParaRPr lang="en-CA" sz="40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13.2 Nomenclature and Common Names</a:t>
            </a:r>
          </a:p>
        </p:txBody>
      </p:sp>
      <p:pic>
        <p:nvPicPr>
          <p:cNvPr id="16388" name="Picture 6" descr="Z:\Graphics\Powerpoint\MH_DCM\Denniston\Final files\chapter 13\Jpg\Tables\den02621_t1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5625"/>
            <a:ext cx="72501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Examples of Ketones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239000" cy="11684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Simplest ketone MUST have 3 carbon atoms so that the carbonyl group is interior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Base name: longest chain with the C=O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Replace the –e of alkane name with –one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Indicate position of C=O by number on chain so that C=O has lowest possible number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bg2"/>
              </a:solidFill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43862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17414" name="Picture 18" descr="13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06875"/>
            <a:ext cx="83534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8077200" y="1752600"/>
            <a:ext cx="762000" cy="519113"/>
            <a:chOff x="3962400" y="5791200"/>
            <a:chExt cx="762000" cy="518463"/>
          </a:xfrm>
        </p:grpSpPr>
        <p:sp>
          <p:nvSpPr>
            <p:cNvPr id="1741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1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7417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555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IUPAC Naming of Ketones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239000" cy="11684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Rules directly analogous to those for aldehydes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Base name: longest chain with the C=O  </a:t>
            </a:r>
            <a:r>
              <a:rPr lang="en-US" sz="2800" b="1" smtClean="0">
                <a:solidFill>
                  <a:srgbClr val="006600"/>
                </a:solidFill>
              </a:rPr>
              <a:t>pent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Replace the –e of alkane name with –one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Indicate position of C=O by number on chain so that C=O has lowest possible number  </a:t>
            </a:r>
            <a:r>
              <a:rPr lang="en-US" sz="2800" b="1" smtClean="0">
                <a:solidFill>
                  <a:srgbClr val="00660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49575" y="5764213"/>
            <a:ext cx="4370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solidFill>
                  <a:srgbClr val="006600"/>
                </a:solidFill>
                <a:latin typeface="Arial" charset="0"/>
              </a:rPr>
              <a:t>4-chloro-2-pentanone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362200" y="3679825"/>
          <a:ext cx="51816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ISIS/Draw Sketch" r:id="rId3" imgW="2547348" imgH="919487" progId="ISISServer">
                  <p:embed/>
                </p:oleObj>
              </mc:Choice>
              <mc:Fallback>
                <p:oleObj name="ISIS/Draw Sketch" r:id="rId3" imgW="2547348" imgH="919487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79825"/>
                        <a:ext cx="5181600" cy="18827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13.2 Nomenclature and Common Names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638800" y="3733800"/>
            <a:ext cx="609600" cy="1447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505200" y="3657600"/>
            <a:ext cx="609600" cy="609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470650" y="51657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791200" y="51657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724400" y="5181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57600" y="51657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438400" y="5181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43862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8153400" y="914400"/>
            <a:ext cx="762000" cy="523875"/>
            <a:chOff x="3962400" y="5791200"/>
            <a:chExt cx="762000" cy="523220"/>
          </a:xfrm>
        </p:grpSpPr>
        <p:sp>
          <p:nvSpPr>
            <p:cNvPr id="1844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8449" name="Isosceles Triangle 1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142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6858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Common Names of Ketones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762000"/>
            <a:ext cx="7315200" cy="3505200"/>
          </a:xfrm>
          <a:noFill/>
        </p:spPr>
        <p:txBody>
          <a:bodyPr lIns="92075" tIns="46038" rIns="92075" bIns="46038"/>
          <a:lstStyle/>
          <a:p>
            <a:pPr eaLnBrk="1" hangingPunct="1">
              <a:buSzPct val="75000"/>
              <a:buFont typeface="Monotype Sorts" pitchFamily="20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Based on the alkyl groups that are bonded to the carbonyl carbon</a:t>
            </a:r>
          </a:p>
          <a:p>
            <a:pPr lvl="1" eaLnBrk="1" hangingPunct="1"/>
            <a:r>
              <a:rPr lang="en-US" sz="2400" smtClean="0"/>
              <a:t>Alkyl groups are prefixes (2 words) followed by the word ketone</a:t>
            </a:r>
          </a:p>
          <a:p>
            <a:pPr lvl="1" eaLnBrk="1" hangingPunct="1"/>
            <a:r>
              <a:rPr lang="en-US" sz="2400" smtClean="0"/>
              <a:t>Order of alkyl groups in the name</a:t>
            </a:r>
          </a:p>
          <a:p>
            <a:pPr lvl="2" eaLnBrk="1" hangingPunct="1"/>
            <a:r>
              <a:rPr lang="en-US" sz="2000" smtClean="0"/>
              <a:t>Alphabetical</a:t>
            </a:r>
          </a:p>
          <a:p>
            <a:pPr lvl="2" eaLnBrk="1" hangingPunct="1"/>
            <a:r>
              <a:rPr lang="en-US" sz="2000" smtClean="0"/>
              <a:t>Size – smaller to larger </a:t>
            </a:r>
          </a:p>
        </p:txBody>
      </p:sp>
      <p:graphicFrame>
        <p:nvGraphicFramePr>
          <p:cNvPr id="19460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24600" y="4419600"/>
          <a:ext cx="2305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ISIS/Draw Sketch" r:id="rId3" imgW="1759047" imgH="982885" progId="ISISServer">
                  <p:embed/>
                </p:oleObj>
              </mc:Choice>
              <mc:Fallback>
                <p:oleObj name="ISIS/Draw Sketch" r:id="rId3" imgW="1759047" imgH="982885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19600"/>
                        <a:ext cx="2305050" cy="12954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71600" y="4343400"/>
          <a:ext cx="441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ISIS/Draw Sketch" r:id="rId5" imgW="3148330" imgH="1221740" progId="ISISServer">
                  <p:embed/>
                </p:oleObj>
              </mc:Choice>
              <mc:Fallback>
                <p:oleObj name="ISIS/Draw Sketch" r:id="rId5" imgW="3148330" imgH="12217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4419600" cy="14732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524000" y="1219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endParaRPr lang="da-DK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76200" y="27432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0" charset="2"/>
              <a:buNone/>
            </a:pPr>
            <a:endParaRPr lang="da-DK" sz="3200">
              <a:solidFill>
                <a:schemeClr val="tx1"/>
              </a:solidFill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295400" y="5791200"/>
            <a:ext cx="4476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solidFill>
                  <a:srgbClr val="006600"/>
                </a:solidFill>
                <a:latin typeface="Arial" charset="0"/>
              </a:rPr>
              <a:t>Methyl ethyl ketone or</a:t>
            </a:r>
          </a:p>
          <a:p>
            <a:pPr algn="l"/>
            <a:r>
              <a:rPr lang="en-US" sz="3200" b="1">
                <a:solidFill>
                  <a:srgbClr val="006600"/>
                </a:solidFill>
                <a:latin typeface="Arial" charset="0"/>
              </a:rPr>
              <a:t>Ethyl methyl ketone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13.2 Nomenclature and Common Names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5794375" y="6019800"/>
            <a:ext cx="334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6600"/>
                </a:solidFill>
                <a:latin typeface="Arial" charset="0"/>
              </a:rPr>
              <a:t>Dimethyl ketone</a:t>
            </a:r>
          </a:p>
        </p:txBody>
      </p:sp>
    </p:spTree>
    <p:extLst>
      <p:ext uri="{BB962C8B-B14F-4D97-AF65-F5344CB8AC3E}">
        <p14:creationId xmlns:p14="http://schemas.microsoft.com/office/powerpoint/2010/main" val="28222079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820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13.3  Important Aldehydes and Ketones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Methanal (b.p. –21</a:t>
            </a:r>
            <a:r>
              <a:rPr lang="en-US" sz="3500" baseline="30000" smtClean="0"/>
              <a:t>o</a:t>
            </a:r>
            <a:r>
              <a:rPr lang="en-US" sz="2800" smtClean="0"/>
              <a:t>C) is a gas used in aqueous solutions as formalin to preserve tissue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Ethanal is produced from ethanol in the liver causing hangover symptoms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Propanone (Acetone) is the simplest possible ketone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Miscible with water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Flammable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Both acetone methyl ethyl ketone (MEK or butanone) are very versatile solvents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44005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8077200" y="990600"/>
            <a:ext cx="762000" cy="523875"/>
            <a:chOff x="3962400" y="5791200"/>
            <a:chExt cx="762000" cy="523220"/>
          </a:xfrm>
        </p:grpSpPr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0487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507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Fragrant</a:t>
            </a:r>
            <a:r>
              <a:rPr lang="da-DK" dirty="0" smtClean="0"/>
              <a:t> </a:t>
            </a:r>
            <a:r>
              <a:rPr lang="da-DK" dirty="0" err="1" smtClean="0"/>
              <a:t>aldehydes</a:t>
            </a:r>
            <a:endParaRPr lang="da-DK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39752" y="1257946"/>
            <a:ext cx="4248472" cy="5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7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Oxidation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Tollens test</a:t>
            </a:r>
          </a:p>
          <a:p>
            <a:r>
              <a:rPr lang="da-DK" dirty="0" smtClean="0"/>
              <a:t>Benedict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75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Reduction of Carbonyls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185025" cy="32004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Both </a:t>
            </a:r>
            <a:r>
              <a:rPr lang="en-US" dirty="0" err="1" smtClean="0"/>
              <a:t>aldehydes</a:t>
            </a:r>
            <a:r>
              <a:rPr lang="en-US" dirty="0" smtClean="0"/>
              <a:t> and </a:t>
            </a:r>
            <a:r>
              <a:rPr lang="en-US" dirty="0" err="1" smtClean="0"/>
              <a:t>ketones</a:t>
            </a:r>
            <a:r>
              <a:rPr lang="en-US" dirty="0" smtClean="0"/>
              <a:t> are readily reduced to alcohols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Reduction occurs with hydrogen as the reducing agent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Classical reaction is hydrogenation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React with hydrogen gas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Requires a catalyst – Ni, Pt, Pd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Occurs with heat and pressure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514600" y="4618038"/>
          <a:ext cx="51054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ISIS/Draw Sketch" r:id="rId3" imgW="7717790" imgH="2858770" progId="ISISServer">
                  <p:embed/>
                </p:oleObj>
              </mc:Choice>
              <mc:Fallback>
                <p:oleObj name="ISIS/Draw Sketch" r:id="rId3" imgW="7717790" imgH="285877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618038"/>
                        <a:ext cx="5105400" cy="18891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40055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8077200" y="609600"/>
            <a:ext cx="762000" cy="523875"/>
            <a:chOff x="3962400" y="5791200"/>
            <a:chExt cx="762000" cy="523220"/>
          </a:xfrm>
        </p:grpSpPr>
        <p:sp>
          <p:nvSpPr>
            <p:cNvPr id="3277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2777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3851786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400800" cy="6858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Addition Reactions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7162800" cy="4343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800" smtClean="0"/>
              <a:t>Principal reaction is the addition reaction across the polar C=O double bond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400" smtClean="0"/>
              <a:t>Very similar to the addition hydrogenation of alkenes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400" smtClean="0"/>
              <a:t>Requires catalytic acid in the solution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800" smtClean="0"/>
              <a:t>Product of the reaction is a hemiacetal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400" smtClean="0"/>
              <a:t>Hemiacetals are quite reactive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400" smtClean="0"/>
              <a:t>Undergo a substitution reaction with the –OH group of the hemiacetal is exchanged for another   –OR group from the alcohol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400" smtClean="0"/>
              <a:t>Reaction product is an acetal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sz="2400" smtClean="0"/>
              <a:t>This reaction is reversible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442912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3798" name="Picture 16" descr="13-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0075"/>
            <a:ext cx="114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7" descr="13-24b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84825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oup 9"/>
          <p:cNvGrpSpPr>
            <a:grpSpLocks/>
          </p:cNvGrpSpPr>
          <p:nvPr/>
        </p:nvGrpSpPr>
        <p:grpSpPr bwMode="auto">
          <a:xfrm>
            <a:off x="8001000" y="533400"/>
            <a:ext cx="762000" cy="523875"/>
            <a:chOff x="3962400" y="5791200"/>
            <a:chExt cx="762000" cy="523220"/>
          </a:xfrm>
        </p:grpSpPr>
        <p:sp>
          <p:nvSpPr>
            <p:cNvPr id="3380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3802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115459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da-DK" dirty="0" smtClean="0"/>
              <a:t>Aldehydes and ketones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412775"/>
            <a:ext cx="740940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219200" y="2349500"/>
          <a:ext cx="7543800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ISIS/Draw Sketch" r:id="rId3" imgW="6627174" imgH="2950498" progId="ISISServer">
                  <p:embed/>
                </p:oleObj>
              </mc:Choice>
              <mc:Fallback>
                <p:oleObj name="ISIS/Draw Sketch" r:id="rId3" imgW="6627174" imgH="2950498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49500"/>
                        <a:ext cx="7543800" cy="334803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9906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Formation of Hemiacetal </a:t>
            </a:r>
            <a:br>
              <a:rPr lang="en-US" sz="4000" smtClean="0"/>
            </a:br>
            <a:r>
              <a:rPr lang="en-US" sz="4000" smtClean="0"/>
              <a:t>or Hemiketal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300163"/>
            <a:ext cx="7162800" cy="14430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"/>
              </a:spcBef>
            </a:pPr>
            <a:r>
              <a:rPr lang="en-US" smtClean="0"/>
              <a:t>Product of the addition reaction is a hemiacetal </a:t>
            </a:r>
            <a:r>
              <a:rPr lang="en-US" sz="2400" smtClean="0"/>
              <a:t>(above)</a:t>
            </a:r>
            <a:r>
              <a:rPr lang="en-US" smtClean="0"/>
              <a:t> or a hemiketal </a:t>
            </a:r>
            <a:r>
              <a:rPr lang="en-US" sz="2400" smtClean="0"/>
              <a:t>(below)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3048000" y="3171825"/>
            <a:ext cx="4800600" cy="1628775"/>
            <a:chOff x="1248" y="2496"/>
            <a:chExt cx="3600" cy="1104"/>
          </a:xfrm>
        </p:grpSpPr>
        <p:sp>
          <p:nvSpPr>
            <p:cNvPr id="34825" name="Rectangle 6"/>
            <p:cNvSpPr>
              <a:spLocks noChangeArrowheads="1"/>
            </p:cNvSpPr>
            <p:nvPr/>
          </p:nvSpPr>
          <p:spPr bwMode="auto">
            <a:xfrm>
              <a:off x="1248" y="2496"/>
              <a:ext cx="2880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Hemiacetal (ketal) carbons are part of both alcohol and ether functions and are a new functional group</a:t>
              </a:r>
            </a:p>
          </p:txBody>
        </p:sp>
        <p:sp>
          <p:nvSpPr>
            <p:cNvPr id="34826" name="Line 7"/>
            <p:cNvSpPr>
              <a:spLocks noChangeShapeType="1"/>
            </p:cNvSpPr>
            <p:nvPr/>
          </p:nvSpPr>
          <p:spPr bwMode="auto">
            <a:xfrm flipV="1">
              <a:off x="4080" y="2496"/>
              <a:ext cx="768" cy="3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4827" name="Line 8"/>
            <p:cNvSpPr>
              <a:spLocks noChangeShapeType="1"/>
            </p:cNvSpPr>
            <p:nvPr/>
          </p:nvSpPr>
          <p:spPr bwMode="auto">
            <a:xfrm>
              <a:off x="4080" y="2928"/>
              <a:ext cx="480" cy="6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34822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 flipV="1">
            <a:off x="6705600" y="3276600"/>
            <a:ext cx="7620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5410200" y="4267200"/>
            <a:ext cx="17526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35880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Carbohydrates</a:t>
            </a:r>
            <a:endParaRPr lang="da-DK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13" y="1600200"/>
            <a:ext cx="4437802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7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Recognizing Hemiacetals, Acetals, Hemiketals, and Ketals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  <p:pic>
        <p:nvPicPr>
          <p:cNvPr id="35844" name="Picture 8" descr="13_09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75438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Keto-Enol Tautomers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7467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Tautomers are isomers which differ in the placement of: 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smtClean="0"/>
              <a:t>A  hydrogen atom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smtClean="0"/>
              <a:t>A double bond  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06600"/>
                </a:solidFill>
              </a:rPr>
              <a:t>keto</a:t>
            </a:r>
            <a:r>
              <a:rPr lang="en-US" sz="2400" smtClean="0"/>
              <a:t> form has a C=O while the </a:t>
            </a:r>
            <a:r>
              <a:rPr lang="en-US" sz="2400" b="1" smtClean="0">
                <a:solidFill>
                  <a:srgbClr val="006600"/>
                </a:solidFill>
              </a:rPr>
              <a:t>enol</a:t>
            </a:r>
            <a:r>
              <a:rPr lang="en-US" sz="2400" smtClean="0"/>
              <a:t> form has a C=C.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The keto form is usually the most stable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667000" y="3832225"/>
          <a:ext cx="5334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ISIS/Draw Sketch" r:id="rId3" imgW="6341110" imgH="3653790" progId="ISISServer">
                  <p:embed/>
                </p:oleObj>
              </mc:Choice>
              <mc:Fallback>
                <p:oleObj name="ISIS/Draw Sketch" r:id="rId3" imgW="6341110" imgH="365379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32225"/>
                        <a:ext cx="5334000" cy="28733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444341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36871" name="Group 9"/>
          <p:cNvGrpSpPr>
            <a:grpSpLocks/>
          </p:cNvGrpSpPr>
          <p:nvPr/>
        </p:nvGrpSpPr>
        <p:grpSpPr bwMode="auto">
          <a:xfrm>
            <a:off x="8077200" y="533400"/>
            <a:ext cx="762000" cy="523875"/>
            <a:chOff x="3962400" y="5791200"/>
            <a:chExt cx="762000" cy="523220"/>
          </a:xfrm>
        </p:grpSpPr>
        <p:sp>
          <p:nvSpPr>
            <p:cNvPr id="3687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36873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46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077200" cy="7620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Aldol Condensation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467600" cy="4267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Self-addition or condensation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Uses two molecules of the same aldehyde or ketone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carbon of the second molecule adds to the carbonyl carbon of the first molecule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Strong base such as hydroxide catalyzes the reaction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Very complex reaction occurring in multiple steps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  <p:grpSp>
        <p:nvGrpSpPr>
          <p:cNvPr id="37893" name="Group 9"/>
          <p:cNvGrpSpPr>
            <a:grpSpLocks/>
          </p:cNvGrpSpPr>
          <p:nvPr/>
        </p:nvGrpSpPr>
        <p:grpSpPr bwMode="auto">
          <a:xfrm>
            <a:off x="8077200" y="533400"/>
            <a:ext cx="762000" cy="523875"/>
            <a:chOff x="3962400" y="5791200"/>
            <a:chExt cx="762000" cy="523220"/>
          </a:xfrm>
        </p:grpSpPr>
        <p:sp>
          <p:nvSpPr>
            <p:cNvPr id="3789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37895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734601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858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Condensation of an Aldehyde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315200" cy="960438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An aldol has an –OH 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 to the carbonyl group</a:t>
            </a:r>
          </a:p>
        </p:txBody>
      </p:sp>
      <p:graphicFrame>
        <p:nvGraphicFramePr>
          <p:cNvPr id="38916" name="Object 23"/>
          <p:cNvGraphicFramePr>
            <a:graphicFrameLocks noChangeAspect="1"/>
          </p:cNvGraphicFramePr>
          <p:nvPr/>
        </p:nvGraphicFramePr>
        <p:xfrm>
          <a:off x="1676400" y="2613025"/>
          <a:ext cx="72675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ISIS/Draw Sketch" r:id="rId3" imgW="7339330" imgH="1285240" progId="ISISServer">
                  <p:embed/>
                </p:oleObj>
              </mc:Choice>
              <mc:Fallback>
                <p:oleObj name="ISIS/Draw Sketch" r:id="rId3" imgW="7339330" imgH="12852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13025"/>
                        <a:ext cx="7267575" cy="12731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2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  <p:grpSp>
        <p:nvGrpSpPr>
          <p:cNvPr id="38918" name="Group 17"/>
          <p:cNvGrpSpPr>
            <a:grpSpLocks/>
          </p:cNvGrpSpPr>
          <p:nvPr/>
        </p:nvGrpSpPr>
        <p:grpSpPr bwMode="auto">
          <a:xfrm>
            <a:off x="7467600" y="2590800"/>
            <a:ext cx="1495425" cy="2636838"/>
            <a:chOff x="4512" y="1440"/>
            <a:chExt cx="2339" cy="2176"/>
          </a:xfrm>
        </p:grpSpPr>
        <p:sp>
          <p:nvSpPr>
            <p:cNvPr id="38933" name="Rectangle 18"/>
            <p:cNvSpPr>
              <a:spLocks noChangeArrowheads="1"/>
            </p:cNvSpPr>
            <p:nvPr/>
          </p:nvSpPr>
          <p:spPr bwMode="auto">
            <a:xfrm>
              <a:off x="4512" y="1440"/>
              <a:ext cx="1100" cy="1196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38934" name="Group 19"/>
            <p:cNvGrpSpPr>
              <a:grpSpLocks/>
            </p:cNvGrpSpPr>
            <p:nvPr/>
          </p:nvGrpSpPr>
          <p:grpSpPr bwMode="auto">
            <a:xfrm>
              <a:off x="4703" y="2564"/>
              <a:ext cx="2148" cy="1052"/>
              <a:chOff x="4703" y="2784"/>
              <a:chExt cx="2148" cy="1052"/>
            </a:xfrm>
          </p:grpSpPr>
          <p:sp>
            <p:nvSpPr>
              <p:cNvPr id="38935" name="Rectangle 20"/>
              <p:cNvSpPr>
                <a:spLocks noChangeArrowheads="1"/>
              </p:cNvSpPr>
              <p:nvPr/>
            </p:nvSpPr>
            <p:spPr bwMode="auto">
              <a:xfrm>
                <a:off x="4703" y="3024"/>
                <a:ext cx="2148" cy="81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sz="2800">
                    <a:solidFill>
                      <a:schemeClr val="tx1"/>
                    </a:solidFill>
                    <a:latin typeface="Arial" charset="0"/>
                  </a:rPr>
                  <a:t>original</a:t>
                </a:r>
              </a:p>
              <a:p>
                <a:pPr algn="l"/>
                <a:r>
                  <a:rPr lang="en-US" sz="2800">
                    <a:solidFill>
                      <a:schemeClr val="tx1"/>
                    </a:solidFill>
                    <a:latin typeface="Symbol" pitchFamily="18" charset="2"/>
                  </a:rPr>
                  <a:t>a </a:t>
                </a:r>
                <a:r>
                  <a:rPr lang="en-US" sz="2800">
                    <a:solidFill>
                      <a:schemeClr val="tx1"/>
                    </a:solidFill>
                    <a:latin typeface="Arial" charset="0"/>
                  </a:rPr>
                  <a:t>C</a:t>
                </a:r>
                <a:endParaRPr lang="en-US" sz="24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8936" name="Line 21"/>
              <p:cNvSpPr>
                <a:spLocks noChangeShapeType="1"/>
              </p:cNvSpPr>
              <p:nvPr/>
            </p:nvSpPr>
            <p:spPr bwMode="auto">
              <a:xfrm>
                <a:off x="4752" y="278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</p:grpSp>
      <p:grpSp>
        <p:nvGrpSpPr>
          <p:cNvPr id="38919" name="Group 4"/>
          <p:cNvGrpSpPr>
            <a:grpSpLocks/>
          </p:cNvGrpSpPr>
          <p:nvPr/>
        </p:nvGrpSpPr>
        <p:grpSpPr bwMode="auto">
          <a:xfrm>
            <a:off x="3495675" y="2514600"/>
            <a:ext cx="1676400" cy="2544763"/>
            <a:chOff x="1536" y="1392"/>
            <a:chExt cx="1632" cy="2188"/>
          </a:xfrm>
        </p:grpSpPr>
        <p:sp>
          <p:nvSpPr>
            <p:cNvPr id="38929" name="Rectangle 5"/>
            <p:cNvSpPr>
              <a:spLocks noChangeArrowheads="1"/>
            </p:cNvSpPr>
            <p:nvPr/>
          </p:nvSpPr>
          <p:spPr bwMode="auto">
            <a:xfrm>
              <a:off x="1536" y="1392"/>
              <a:ext cx="1104" cy="124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38930" name="Group 6"/>
            <p:cNvGrpSpPr>
              <a:grpSpLocks/>
            </p:cNvGrpSpPr>
            <p:nvPr/>
          </p:nvGrpSpPr>
          <p:grpSpPr bwMode="auto">
            <a:xfrm>
              <a:off x="1776" y="2574"/>
              <a:ext cx="1392" cy="1006"/>
              <a:chOff x="1776" y="2784"/>
              <a:chExt cx="1392" cy="1006"/>
            </a:xfrm>
          </p:grpSpPr>
          <p:sp>
            <p:nvSpPr>
              <p:cNvPr id="38931" name="Rectangle 7"/>
              <p:cNvSpPr>
                <a:spLocks noChangeArrowheads="1"/>
              </p:cNvSpPr>
              <p:nvPr/>
            </p:nvSpPr>
            <p:spPr bwMode="auto">
              <a:xfrm>
                <a:off x="1776" y="3062"/>
                <a:ext cx="1392" cy="72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tx1"/>
                    </a:solidFill>
                    <a:latin typeface="Symbol" pitchFamily="18" charset="2"/>
                  </a:rPr>
                  <a:t>a</a:t>
                </a:r>
                <a:r>
                  <a:rPr lang="en-US" sz="2400">
                    <a:solidFill>
                      <a:schemeClr val="tx1"/>
                    </a:solidFill>
                    <a:latin typeface="Arial" charset="0"/>
                  </a:rPr>
                  <a:t> C,  2</a:t>
                </a:r>
                <a:r>
                  <a:rPr lang="en-US" sz="2400" baseline="30000">
                    <a:solidFill>
                      <a:schemeClr val="tx1"/>
                    </a:solidFill>
                    <a:latin typeface="Arial" charset="0"/>
                  </a:rPr>
                  <a:t>nd</a:t>
                </a:r>
                <a:r>
                  <a:rPr lang="en-US" sz="240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en-US" sz="2300">
                    <a:solidFill>
                      <a:schemeClr val="tx1"/>
                    </a:solidFill>
                    <a:latin typeface="Arial" charset="0"/>
                  </a:rPr>
                  <a:t>molecule</a:t>
                </a:r>
              </a:p>
            </p:txBody>
          </p:sp>
          <p:sp>
            <p:nvSpPr>
              <p:cNvPr id="38932" name="Line 8"/>
              <p:cNvSpPr>
                <a:spLocks noChangeShapeType="1"/>
              </p:cNvSpPr>
              <p:nvPr/>
            </p:nvSpPr>
            <p:spPr bwMode="auto">
              <a:xfrm flipV="1">
                <a:off x="1776" y="2784"/>
                <a:ext cx="0" cy="67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</p:grpSp>
      <p:grpSp>
        <p:nvGrpSpPr>
          <p:cNvPr id="38920" name="Group 9"/>
          <p:cNvGrpSpPr>
            <a:grpSpLocks/>
          </p:cNvGrpSpPr>
          <p:nvPr/>
        </p:nvGrpSpPr>
        <p:grpSpPr bwMode="auto">
          <a:xfrm>
            <a:off x="1409700" y="2514600"/>
            <a:ext cx="6519863" cy="3916363"/>
            <a:chOff x="0" y="1400"/>
            <a:chExt cx="4905" cy="2893"/>
          </a:xfrm>
        </p:grpSpPr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3312" y="1440"/>
              <a:ext cx="1152" cy="119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192" y="1400"/>
              <a:ext cx="1104" cy="1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38924" name="Group 12"/>
            <p:cNvGrpSpPr>
              <a:grpSpLocks/>
            </p:cNvGrpSpPr>
            <p:nvPr/>
          </p:nvGrpSpPr>
          <p:grpSpPr bwMode="auto">
            <a:xfrm>
              <a:off x="0" y="2602"/>
              <a:ext cx="4905" cy="1691"/>
              <a:chOff x="0" y="2784"/>
              <a:chExt cx="4905" cy="1691"/>
            </a:xfrm>
          </p:grpSpPr>
          <p:grpSp>
            <p:nvGrpSpPr>
              <p:cNvPr id="38925" name="Group 13"/>
              <p:cNvGrpSpPr>
                <a:grpSpLocks/>
              </p:cNvGrpSpPr>
              <p:nvPr/>
            </p:nvGrpSpPr>
            <p:grpSpPr bwMode="auto">
              <a:xfrm>
                <a:off x="0" y="2832"/>
                <a:ext cx="4905" cy="1643"/>
                <a:chOff x="0" y="2832"/>
                <a:chExt cx="4905" cy="1643"/>
              </a:xfrm>
            </p:grpSpPr>
            <p:sp>
              <p:nvSpPr>
                <p:cNvPr id="38927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3839"/>
                  <a:ext cx="4905" cy="636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/>
                  <a:r>
                    <a:rPr lang="en-US" sz="2400" b="1">
                      <a:solidFill>
                        <a:schemeClr val="tx2"/>
                      </a:solidFill>
                      <a:latin typeface="Arial" charset="0"/>
                    </a:rPr>
                    <a:t>carbonyl carbon </a:t>
                  </a:r>
                  <a:r>
                    <a:rPr lang="en-US" sz="2400" b="1">
                      <a:solidFill>
                        <a:schemeClr val="tx1"/>
                      </a:solidFill>
                      <a:latin typeface="Arial" charset="0"/>
                    </a:rPr>
                    <a:t>of first molecule becomes </a:t>
                  </a:r>
                </a:p>
                <a:p>
                  <a:pPr algn="l"/>
                  <a:r>
                    <a:rPr lang="en-US" sz="2400" b="1">
                      <a:solidFill>
                        <a:schemeClr val="tx2"/>
                      </a:solidFill>
                      <a:latin typeface="Arial" charset="0"/>
                    </a:rPr>
                    <a:t>alcohol carbon </a:t>
                  </a:r>
                  <a:r>
                    <a:rPr lang="en-US" sz="2400" b="1">
                      <a:solidFill>
                        <a:schemeClr val="tx1"/>
                      </a:solidFill>
                      <a:latin typeface="Arial" charset="0"/>
                    </a:rPr>
                    <a:t>in aldol</a:t>
                  </a:r>
                  <a:endParaRPr lang="en-US" sz="2000" b="1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3892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864" y="2832"/>
                  <a:ext cx="0" cy="10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38926" name="Line 16"/>
              <p:cNvSpPr>
                <a:spLocks noChangeShapeType="1"/>
              </p:cNvSpPr>
              <p:nvPr/>
            </p:nvSpPr>
            <p:spPr bwMode="auto">
              <a:xfrm>
                <a:off x="4224" y="2784"/>
                <a:ext cx="0" cy="105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</p:grpSp>
      <p:sp>
        <p:nvSpPr>
          <p:cNvPr id="38921" name="Rectangle 26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91170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09800" y="1676400"/>
          <a:ext cx="600075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ISIS/Draw Sketch" r:id="rId4" imgW="7142240" imgH="4324006" progId="ISISServer">
                  <p:embed/>
                </p:oleObj>
              </mc:Choice>
              <mc:Fallback>
                <p:oleObj name="ISIS/Draw Sketch" r:id="rId4" imgW="7142240" imgH="4324006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6000750" cy="36322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6858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Aldol Condensation: Aldolase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133600" y="8382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</a:rPr>
              <a:t>Dihydroxyacetone phosphate + 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</a:rPr>
              <a:t>D-glyeraldehyde-3-phosphate</a:t>
            </a:r>
            <a:endParaRPr lang="en-US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029200" y="5410200"/>
            <a:ext cx="4114800" cy="461963"/>
          </a:xfrm>
          <a:prstGeom prst="rect">
            <a:avLst/>
          </a:prstGeom>
          <a:solidFill>
            <a:srgbClr val="0033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</a:rPr>
              <a:t>D-fructose-1,6-bisphosphate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981200" y="6019800"/>
            <a:ext cx="693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carbon (</a:t>
            </a:r>
            <a:r>
              <a:rPr lang="en-US" sz="3200">
                <a:solidFill>
                  <a:srgbClr val="003300"/>
                </a:solidFill>
              </a:rPr>
              <a:t>3</a:t>
            </a:r>
            <a:r>
              <a:rPr lang="en-US" sz="3200">
                <a:solidFill>
                  <a:schemeClr val="tx1"/>
                </a:solidFill>
              </a:rPr>
              <a:t>) adds to carbonyl carbon (</a:t>
            </a:r>
            <a:r>
              <a:rPr lang="en-US" sz="3200">
                <a:solidFill>
                  <a:srgbClr val="003300"/>
                </a:solidFill>
              </a:rPr>
              <a:t>4</a:t>
            </a:r>
            <a:r>
              <a:rPr lang="en-US" sz="32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9943" name="Group 8"/>
          <p:cNvGrpSpPr>
            <a:grpSpLocks/>
          </p:cNvGrpSpPr>
          <p:nvPr/>
        </p:nvGrpSpPr>
        <p:grpSpPr bwMode="auto">
          <a:xfrm>
            <a:off x="6400800" y="3200400"/>
            <a:ext cx="2792413" cy="431800"/>
            <a:chOff x="3312" y="2064"/>
            <a:chExt cx="2575" cy="926"/>
          </a:xfrm>
        </p:grpSpPr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4224" y="2064"/>
              <a:ext cx="1663" cy="9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200">
                  <a:solidFill>
                    <a:schemeClr val="tx1"/>
                  </a:solidFill>
                  <a:latin typeface="Arial" charset="0"/>
                </a:rPr>
                <a:t>Bond formed</a:t>
              </a: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3312" y="225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39944" name="Rectangle 11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13.4 Reactions Involving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51536462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Cats </a:t>
            </a:r>
            <a:r>
              <a:rPr lang="da-DK" dirty="0" err="1" smtClean="0"/>
              <a:t>pea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624098"/>
            <a:ext cx="4365247" cy="47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9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Tautomerization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775216"/>
              </p:ext>
            </p:extLst>
          </p:nvPr>
        </p:nvGraphicFramePr>
        <p:xfrm>
          <a:off x="1938271" y="2708920"/>
          <a:ext cx="3695841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S ChemDraw Drawing" r:id="rId3" imgW="1854470" imgH="1336286" progId="ChemDraw.Document.6.0">
                  <p:embed/>
                </p:oleObj>
              </mc:Choice>
              <mc:Fallback>
                <p:oleObj name="CS ChemDraw Drawing" r:id="rId3" imgW="1854470" imgH="13362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271" y="2708920"/>
                        <a:ext cx="3695841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911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Reaction Schematic</a:t>
            </a:r>
          </a:p>
        </p:txBody>
      </p:sp>
      <p:sp>
        <p:nvSpPr>
          <p:cNvPr id="209931" name="AutoShape 11"/>
          <p:cNvSpPr>
            <a:spLocks noGrp="1" noChangeArrowheads="1"/>
          </p:cNvSpPr>
          <p:nvPr>
            <p:ph idx="1"/>
          </p:nvPr>
        </p:nvSpPr>
        <p:spPr>
          <a:xfrm>
            <a:off x="4191000" y="5715000"/>
            <a:ext cx="29718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smtClean="0">
                <a:solidFill>
                  <a:srgbClr val="D0C1D5"/>
                </a:solidFill>
              </a:rPr>
              <a:t>Hemiketal - Ketal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2057400" y="2057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3810000" y="1143000"/>
            <a:ext cx="1919288" cy="6619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Carbonyl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 flipH="1">
            <a:off x="1981200" y="1828800"/>
            <a:ext cx="2286000" cy="2895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 flipH="1">
            <a:off x="4267200" y="1828800"/>
            <a:ext cx="381000" cy="2362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5181600" y="1828800"/>
            <a:ext cx="304800" cy="396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5715000" y="1524000"/>
            <a:ext cx="1371600" cy="2362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0970" name="AutoShape 9"/>
          <p:cNvSpPr>
            <a:spLocks noChangeArrowheads="1"/>
          </p:cNvSpPr>
          <p:nvPr/>
        </p:nvSpPr>
        <p:spPr bwMode="auto">
          <a:xfrm>
            <a:off x="920750" y="4748213"/>
            <a:ext cx="1855788" cy="66198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/>
              <a:t>1</a:t>
            </a:r>
            <a:r>
              <a:rPr lang="en-US" sz="2800">
                <a:cs typeface="Times New Roman" pitchFamily="18" charset="0"/>
              </a:rPr>
              <a:t>º</a:t>
            </a:r>
            <a:r>
              <a:rPr lang="en-US" sz="2800"/>
              <a:t> Alcohol</a:t>
            </a:r>
          </a:p>
        </p:txBody>
      </p:sp>
      <p:sp>
        <p:nvSpPr>
          <p:cNvPr id="40971" name="AutoShape 10"/>
          <p:cNvSpPr>
            <a:spLocks noChangeArrowheads="1"/>
          </p:cNvSpPr>
          <p:nvPr/>
        </p:nvSpPr>
        <p:spPr bwMode="auto">
          <a:xfrm>
            <a:off x="2971800" y="4214813"/>
            <a:ext cx="2219325" cy="661987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/>
              <a:t>2</a:t>
            </a:r>
            <a:r>
              <a:rPr lang="en-US" sz="2800">
                <a:cs typeface="Times New Roman" pitchFamily="18" charset="0"/>
              </a:rPr>
              <a:t>º</a:t>
            </a:r>
            <a:r>
              <a:rPr lang="en-US" sz="2800"/>
              <a:t> Alcohol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5562600" y="3886200"/>
            <a:ext cx="3351213" cy="661988"/>
          </a:xfrm>
          <a:prstGeom prst="bevel">
            <a:avLst>
              <a:gd name="adj" fmla="val 12500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/>
              <a:t>Hemiacetal - Acetal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519238" y="3657600"/>
            <a:ext cx="1803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accent2"/>
                </a:solidFill>
              </a:rPr>
              <a:t>If aldehyde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500438" y="3429000"/>
            <a:ext cx="14668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If ketone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953000" y="4876800"/>
            <a:ext cx="14668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folHlink"/>
                </a:solidFill>
              </a:rPr>
              <a:t>If ketone</a:t>
            </a: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167438" y="2971800"/>
            <a:ext cx="18034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006600"/>
                </a:solidFill>
              </a:rPr>
              <a:t>If aldehyde</a:t>
            </a:r>
            <a:endParaRPr lang="en-US" sz="2800" baseline="30000">
              <a:solidFill>
                <a:srgbClr val="006600"/>
              </a:solidFill>
            </a:endParaRP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152400" y="2362200"/>
            <a:ext cx="2211388" cy="1066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Carboxylic </a:t>
            </a:r>
          </a:p>
          <a:p>
            <a:r>
              <a:rPr lang="en-US" sz="2400">
                <a:solidFill>
                  <a:schemeClr val="folHlink"/>
                </a:solidFill>
              </a:rPr>
              <a:t>Acid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2362200" y="1524000"/>
            <a:ext cx="14478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2114550" y="1828800"/>
            <a:ext cx="16351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Oxidation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2743200" y="2667000"/>
            <a:ext cx="1981200" cy="661988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Reduction</a:t>
            </a:r>
          </a:p>
        </p:txBody>
      </p:sp>
      <p:sp>
        <p:nvSpPr>
          <p:cNvPr id="40981" name="AutoShape 23"/>
          <p:cNvSpPr>
            <a:spLocks noChangeArrowheads="1"/>
          </p:cNvSpPr>
          <p:nvPr/>
        </p:nvSpPr>
        <p:spPr bwMode="auto">
          <a:xfrm>
            <a:off x="4876800" y="2133600"/>
            <a:ext cx="1935163" cy="661988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21967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Carbonyl Compounds</a:t>
            </a:r>
          </a:p>
        </p:txBody>
      </p:sp>
      <p:sp>
        <p:nvSpPr>
          <p:cNvPr id="8195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495800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Contain the carbonyl group   	</a:t>
            </a:r>
            <a:r>
              <a:rPr lang="en-US" b="1" smtClean="0">
                <a:solidFill>
                  <a:srgbClr val="006600"/>
                </a:solidFill>
              </a:rPr>
              <a:t>C=O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 </a:t>
            </a:r>
          </a:p>
          <a:p>
            <a:pPr marL="0" indent="0" eaLnBrk="1" hangingPunct="1">
              <a:spcBef>
                <a:spcPct val="10000"/>
              </a:spcBef>
              <a:buSzPct val="75000"/>
              <a:buFont typeface="Monotype Sorts" pitchFamily="20" charset="2"/>
              <a:buNone/>
            </a:pPr>
            <a:r>
              <a:rPr lang="en-US" smtClean="0"/>
              <a:t>Aldehydes: </a:t>
            </a:r>
          </a:p>
          <a:p>
            <a:pPr marL="0" indent="0" eaLnBrk="1" hangingPunct="1">
              <a:spcBef>
                <a:spcPct val="10000"/>
              </a:spcBef>
              <a:buSzPct val="75000"/>
              <a:buFont typeface="Monotype Sorts" pitchFamily="20" charset="2"/>
              <a:buNone/>
            </a:pPr>
            <a:r>
              <a:rPr lang="en-US" smtClean="0"/>
              <a:t>R may be hydrogen, usually a carbon containing group</a:t>
            </a:r>
          </a:p>
          <a:p>
            <a:pPr marL="0" indent="0" eaLnBrk="1" hangingPunct="1">
              <a:spcBef>
                <a:spcPct val="10000"/>
              </a:spcBef>
              <a:buSzPct val="75000"/>
              <a:buFont typeface="Monotype Sorts" pitchFamily="20" charset="2"/>
              <a:buNone/>
            </a:pPr>
            <a:endParaRPr lang="en-US" sz="1600" smtClean="0"/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SzPct val="75000"/>
              <a:buFont typeface="Monotype Sorts" pitchFamily="20" charset="2"/>
              <a:buNone/>
            </a:pPr>
            <a:r>
              <a:rPr lang="en-US" smtClean="0"/>
              <a:t>Ketones: 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SzPct val="75000"/>
              <a:buFont typeface="Monotype Sorts" pitchFamily="20" charset="2"/>
              <a:buNone/>
            </a:pPr>
            <a:r>
              <a:rPr lang="en-US" smtClean="0"/>
              <a:t>R contains carbon</a:t>
            </a:r>
            <a:endParaRPr lang="en-US" sz="2800" smtClean="0"/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3581400" y="2819400"/>
            <a:ext cx="5334000" cy="1484313"/>
            <a:chOff x="2544" y="1802"/>
            <a:chExt cx="2929" cy="887"/>
          </a:xfrm>
        </p:grpSpPr>
        <p:graphicFrame>
          <p:nvGraphicFramePr>
            <p:cNvPr id="8201" name="Object 8"/>
            <p:cNvGraphicFramePr>
              <a:graphicFrameLocks noChangeAspect="1"/>
            </p:cNvGraphicFramePr>
            <p:nvPr/>
          </p:nvGraphicFramePr>
          <p:xfrm>
            <a:off x="3148" y="1802"/>
            <a:ext cx="2325" cy="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ISIS/Draw Sketch" r:id="rId3" imgW="3854450" imgH="1508760" progId="ISISServer">
                    <p:embed/>
                  </p:oleObj>
                </mc:Choice>
                <mc:Fallback>
                  <p:oleObj name="ISIS/Draw Sketch" r:id="rId3" imgW="3854450" imgH="150876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" y="1802"/>
                          <a:ext cx="2325" cy="887"/>
                        </a:xfrm>
                        <a:prstGeom prst="rect">
                          <a:avLst/>
                        </a:prstGeom>
                        <a:solidFill>
                          <a:srgbClr val="003300">
                            <a:alpha val="79999"/>
                          </a:srgbClr>
                        </a:solidFill>
                        <a:ln w="12700">
                          <a:solidFill>
                            <a:schemeClr val="tx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Line 9"/>
            <p:cNvSpPr>
              <a:spLocks noChangeShapeType="1"/>
            </p:cNvSpPr>
            <p:nvPr/>
          </p:nvSpPr>
          <p:spPr bwMode="auto">
            <a:xfrm>
              <a:off x="2544" y="2208"/>
              <a:ext cx="985" cy="17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2362200" y="5105400"/>
            <a:ext cx="6638925" cy="1524000"/>
            <a:chOff x="1536" y="3120"/>
            <a:chExt cx="3990" cy="960"/>
          </a:xfrm>
        </p:grpSpPr>
        <p:graphicFrame>
          <p:nvGraphicFramePr>
            <p:cNvPr id="8199" name="Object 12"/>
            <p:cNvGraphicFramePr>
              <a:graphicFrameLocks noChangeAspect="1"/>
            </p:cNvGraphicFramePr>
            <p:nvPr/>
          </p:nvGraphicFramePr>
          <p:xfrm>
            <a:off x="2940" y="3120"/>
            <a:ext cx="2586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ISIS/Draw Sketch" r:id="rId5" imgW="4106534" imgH="1524848" progId="ISISServer">
                    <p:embed/>
                  </p:oleObj>
                </mc:Choice>
                <mc:Fallback>
                  <p:oleObj name="ISIS/Draw Sketch" r:id="rId5" imgW="4106534" imgH="1524848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" y="3120"/>
                          <a:ext cx="2586" cy="960"/>
                        </a:xfrm>
                        <a:prstGeom prst="rect">
                          <a:avLst/>
                        </a:prstGeom>
                        <a:solidFill>
                          <a:srgbClr val="003300">
                            <a:alpha val="79999"/>
                          </a:srgbClr>
                        </a:solidFill>
                        <a:ln w="12700">
                          <a:solidFill>
                            <a:schemeClr val="tx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0" name="Line 13"/>
            <p:cNvSpPr>
              <a:spLocks noChangeShapeType="1"/>
            </p:cNvSpPr>
            <p:nvPr/>
          </p:nvSpPr>
          <p:spPr bwMode="auto">
            <a:xfrm>
              <a:off x="1536" y="3312"/>
              <a:ext cx="1776" cy="19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7467600" y="1524000"/>
            <a:ext cx="1327150" cy="1190625"/>
          </a:xfrm>
          <a:prstGeom prst="rect">
            <a:avLst/>
          </a:prstGeom>
          <a:solidFill>
            <a:srgbClr val="0033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>
                <a:solidFill>
                  <a:schemeClr val="bg1"/>
                </a:solidFill>
                <a:latin typeface="Arial" charset="0"/>
              </a:rPr>
              <a:t>Short</a:t>
            </a:r>
          </a:p>
          <a:p>
            <a:pPr algn="l"/>
            <a:r>
              <a:rPr lang="en-US" sz="3600">
                <a:solidFill>
                  <a:schemeClr val="bg1"/>
                </a:solidFill>
                <a:latin typeface="Arial" charset="0"/>
              </a:rPr>
              <a:t>forms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of Reactions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772400" cy="464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1. Aldehydes and ketones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/>
              <a:t>a. Oxidation of an aldehyde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/>
              <a:t>b. Reduction of aldehydes and ketones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/>
              <a:t>c. Addition reactions</a:t>
            </a:r>
          </a:p>
          <a:p>
            <a:pPr marL="1371600" lvl="2" indent="-457200" eaLnBrk="1" hangingPunct="1">
              <a:buFontTx/>
              <a:buNone/>
            </a:pPr>
            <a:r>
              <a:rPr lang="en-US" smtClean="0"/>
              <a:t>i. Hemiacetal and acetal </a:t>
            </a:r>
          </a:p>
          <a:p>
            <a:pPr marL="1371600" lvl="2" indent="-457200" eaLnBrk="1" hangingPunct="1">
              <a:buFontTx/>
              <a:buNone/>
            </a:pPr>
            <a:r>
              <a:rPr lang="en-US" smtClean="0"/>
              <a:t>ii. Hemiketal and ketal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2. Keto-enol tautomerization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3. Aldol condensation </a:t>
            </a:r>
          </a:p>
        </p:txBody>
      </p:sp>
    </p:spTree>
    <p:extLst>
      <p:ext uri="{BB962C8B-B14F-4D97-AF65-F5344CB8AC3E}">
        <p14:creationId xmlns:p14="http://schemas.microsoft.com/office/powerpoint/2010/main" val="31153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Summary of Reactions</a:t>
            </a: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1241425" y="121126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a-DK"/>
          </a:p>
        </p:txBody>
      </p:sp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600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Structures of Aldehydes </a:t>
            </a:r>
            <a:br>
              <a:rPr lang="en-US" smtClean="0"/>
            </a:br>
            <a:r>
              <a:rPr lang="en-US" smtClean="0"/>
              <a:t>and Ketones</a:t>
            </a:r>
            <a:endParaRPr lang="en-CA" smtClean="0"/>
          </a:p>
        </p:txBody>
      </p:sp>
      <p:pic>
        <p:nvPicPr>
          <p:cNvPr id="9219" name="Picture 8" descr="1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90763"/>
            <a:ext cx="89154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13.1 Structure and Physical Properties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239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Aldehydes and ketones are polar compounds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carbonyl group is polar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oxygen end is electronegative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 hydrogen bond to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Cannot form intermolecular hydrogen bond</a:t>
            </a:r>
          </a:p>
        </p:txBody>
      </p:sp>
      <p:graphicFrame>
        <p:nvGraphicFramePr>
          <p:cNvPr id="10244" name="Object 13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857250" y="4648200"/>
          <a:ext cx="13319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ISIS/Draw Sketch" r:id="rId3" imgW="1320236" imgH="1516813" progId="ISISServer">
                  <p:embed/>
                </p:oleObj>
              </mc:Choice>
              <mc:Fallback>
                <p:oleObj name="ISIS/Draw Sketch" r:id="rId3" imgW="1320236" imgH="151681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648200"/>
                        <a:ext cx="1331913" cy="15240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114800" y="4876800"/>
          <a:ext cx="48006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SIS/Draw Sketch" r:id="rId5" imgW="3484640" imgH="1255233" progId="ISISServer">
                  <p:embed/>
                </p:oleObj>
              </mc:Choice>
              <mc:Fallback>
                <p:oleObj name="ISIS/Draw Sketch" r:id="rId5" imgW="3484640" imgH="125523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4800600" cy="17303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3505200"/>
            <a:ext cx="430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0" charset="2"/>
              <a:buNone/>
            </a:pPr>
            <a:endParaRPr lang="da-DK" sz="3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rot="11413447" flipV="1">
            <a:off x="6854825" y="3683000"/>
            <a:ext cx="304800" cy="144780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7086600" y="2819400"/>
            <a:ext cx="1911350" cy="958850"/>
          </a:xfrm>
          <a:prstGeom prst="rect">
            <a:avLst/>
          </a:prstGeom>
          <a:solidFill>
            <a:srgbClr val="0033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Hydrogen</a:t>
            </a:r>
          </a:p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bond</a:t>
            </a: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10250" name="Group 9"/>
          <p:cNvGrpSpPr>
            <a:grpSpLocks/>
          </p:cNvGrpSpPr>
          <p:nvPr/>
        </p:nvGrpSpPr>
        <p:grpSpPr bwMode="auto">
          <a:xfrm>
            <a:off x="7848600" y="1371600"/>
            <a:ext cx="762000" cy="523875"/>
            <a:chOff x="3962400" y="5791200"/>
            <a:chExt cx="762000" cy="523220"/>
          </a:xfrm>
        </p:grpSpPr>
        <p:sp>
          <p:nvSpPr>
            <p:cNvPr id="1025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0252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4532276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Hydrogen </a:t>
            </a:r>
            <a:r>
              <a:rPr lang="en-US" dirty="0" smtClean="0"/>
              <a:t>Bonding and dipole association </a:t>
            </a:r>
            <a:r>
              <a:rPr lang="en-US" dirty="0" smtClean="0"/>
              <a:t>in Carbonyls</a:t>
            </a:r>
            <a:endParaRPr lang="en-CA" dirty="0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13.1 Structure and Physical Properties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041525" y="4714875"/>
            <a:ext cx="6210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6600"/>
                </a:solidFill>
                <a:latin typeface="+mn-lt"/>
              </a:rPr>
              <a:t>Bonding with H</a:t>
            </a:r>
            <a:r>
              <a:rPr lang="en-US" sz="2800" b="1" baseline="-25000" dirty="0">
                <a:solidFill>
                  <a:srgbClr val="006600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+mn-lt"/>
              </a:rPr>
              <a:t>O                 </a:t>
            </a:r>
            <a:r>
              <a:rPr lang="en-US" sz="2800" b="1" dirty="0" smtClean="0">
                <a:solidFill>
                  <a:srgbClr val="006600"/>
                </a:solidFill>
                <a:latin typeface="+mn-lt"/>
              </a:rPr>
              <a:t>dipole-dipole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1269" name="Picture 11" descr="1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828800"/>
            <a:ext cx="7467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620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Physical Properties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143000"/>
            <a:ext cx="7162800" cy="2667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800" smtClean="0"/>
              <a:t>Carbonyls boil at 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Higher temperatures than:</a:t>
            </a:r>
          </a:p>
          <a:p>
            <a:pPr marL="692150" lvl="1" indent="-347663" eaLnBrk="1" hangingPunct="1">
              <a:lnSpc>
                <a:spcPct val="85000"/>
              </a:lnSpc>
            </a:pPr>
            <a:r>
              <a:rPr lang="en-US" sz="2400" smtClean="0"/>
              <a:t>Hydrocarbons</a:t>
            </a:r>
          </a:p>
          <a:p>
            <a:pPr marL="692150" lvl="1" indent="-347663" eaLnBrk="1" hangingPunct="1">
              <a:lnSpc>
                <a:spcPct val="85000"/>
              </a:lnSpc>
            </a:pPr>
            <a:r>
              <a:rPr lang="en-US" sz="2400" smtClean="0"/>
              <a:t>Ethers 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Lower temperatures than:</a:t>
            </a:r>
          </a:p>
          <a:p>
            <a:pPr marL="692150" lvl="1" indent="-347663" eaLnBrk="1" hangingPunct="1">
              <a:lnSpc>
                <a:spcPct val="85000"/>
              </a:lnSpc>
            </a:pPr>
            <a:r>
              <a:rPr lang="en-US" sz="2400" smtClean="0"/>
              <a:t>Alcohols   </a:t>
            </a:r>
            <a:endParaRPr lang="en-US" sz="2400" baseline="30000" smtClean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endParaRPr lang="da-DK">
              <a:solidFill>
                <a:schemeClr val="bg2"/>
              </a:solidFill>
            </a:endParaRPr>
          </a:p>
        </p:txBody>
      </p:sp>
      <p:pic>
        <p:nvPicPr>
          <p:cNvPr id="12293" name="Picture 9" descr="13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33800"/>
            <a:ext cx="88487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459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153400" cy="10160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13.2 Nomenclature and Common Names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2921000"/>
          </a:xfrm>
        </p:spPr>
        <p:txBody>
          <a:bodyPr lIns="92075" tIns="46038" rIns="92075" bIns="46038"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Naming </a:t>
            </a:r>
            <a:r>
              <a:rPr lang="en-US" dirty="0" err="1" smtClean="0"/>
              <a:t>Aldehydes</a:t>
            </a:r>
            <a:endParaRPr lang="en-US" dirty="0" smtClean="0"/>
          </a:p>
          <a:p>
            <a:pPr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Locate the parent compound</a:t>
            </a:r>
          </a:p>
          <a:p>
            <a:pPr lvl="1"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Longest continuous carbon chain</a:t>
            </a:r>
          </a:p>
          <a:p>
            <a:pPr lvl="1"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Must contain the carbonyl group</a:t>
            </a:r>
          </a:p>
          <a:p>
            <a:pPr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Replace the final </a:t>
            </a:r>
            <a:r>
              <a:rPr lang="en-US" b="1" dirty="0" smtClean="0">
                <a:solidFill>
                  <a:srgbClr val="006600"/>
                </a:solidFill>
              </a:rPr>
              <a:t>–e </a:t>
            </a:r>
            <a:r>
              <a:rPr lang="en-US" dirty="0" smtClean="0"/>
              <a:t>of the parent with </a:t>
            </a:r>
            <a:r>
              <a:rPr lang="en-US" b="1" dirty="0" smtClean="0">
                <a:solidFill>
                  <a:srgbClr val="006600"/>
                </a:solidFill>
              </a:rPr>
              <a:t>–al</a:t>
            </a:r>
          </a:p>
          <a:p>
            <a:pPr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Number the chain with the carbonyl carbon as 1</a:t>
            </a:r>
          </a:p>
          <a:p>
            <a:pPr eaLnBrk="1" fontAlgn="auto" hangingPunct="1"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Number and name all </a:t>
            </a:r>
            <a:r>
              <a:rPr lang="en-US" dirty="0" err="1" smtClean="0"/>
              <a:t>substituents</a:t>
            </a:r>
            <a:endParaRPr lang="en-US" dirty="0" smtClean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3862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13317" name="Picture 10" descr="13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876800"/>
            <a:ext cx="65547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1331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332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4352575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Naming Aldehydes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143000"/>
            <a:ext cx="7391400" cy="2362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mtClean="0"/>
              <a:t>What is the name of this molecule?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mtClean="0"/>
              <a:t>Parent chain – 5 carbons = </a:t>
            </a:r>
            <a:r>
              <a:rPr lang="en-US" b="1" smtClean="0">
                <a:solidFill>
                  <a:srgbClr val="006600"/>
                </a:solidFill>
              </a:rPr>
              <a:t>pentane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mtClean="0"/>
              <a:t>Change suffix – pentan</a:t>
            </a:r>
            <a:r>
              <a:rPr lang="en-US" b="1" smtClean="0">
                <a:solidFill>
                  <a:srgbClr val="006600"/>
                </a:solidFill>
              </a:rPr>
              <a:t>al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mtClean="0"/>
              <a:t>Number from carbonyl end – L to R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mtClean="0"/>
              <a:t>Number / name substituents – </a:t>
            </a:r>
            <a:r>
              <a:rPr lang="en-US" b="1" smtClean="0">
                <a:solidFill>
                  <a:srgbClr val="006600"/>
                </a:solidFill>
              </a:rPr>
              <a:t>4-methyl </a:t>
            </a:r>
            <a:r>
              <a:rPr lang="en-US" smtClean="0"/>
              <a:t> 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429000" y="3657600"/>
          <a:ext cx="525780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SIS/Draw Sketch" r:id="rId3" imgW="2675796" imgH="1171297" progId="ISISServer">
                  <p:embed/>
                </p:oleObj>
              </mc:Choice>
              <mc:Fallback>
                <p:oleObj name="ISIS/Draw Sketch" r:id="rId3" imgW="2675796" imgH="1171297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5257800" cy="23018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7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343400" y="6019800"/>
            <a:ext cx="355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solidFill>
                  <a:srgbClr val="006600"/>
                </a:solidFill>
                <a:latin typeface="Arial" charset="0"/>
              </a:rPr>
              <a:t>4-methylpentanal</a:t>
            </a:r>
            <a:endParaRPr lang="en-US" sz="18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13.2 Nomenclature and Common Names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7543800" y="4697413"/>
            <a:ext cx="228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6477000" y="4697413"/>
            <a:ext cx="228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5410200" y="4689475"/>
            <a:ext cx="228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4294188" y="4697413"/>
            <a:ext cx="228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696200" y="3657600"/>
            <a:ext cx="990600" cy="1371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495800" y="5105400"/>
            <a:ext cx="1143000" cy="762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153400" y="41148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781800" y="4098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715000" y="4038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572000" y="4038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505200" y="4038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09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6522</TotalTime>
  <Words>901</Words>
  <Application>Microsoft Office PowerPoint</Application>
  <PresentationFormat>On-screen Show (4:3)</PresentationFormat>
  <Paragraphs>190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ISIS/Draw Sketch</vt:lpstr>
      <vt:lpstr>CS ChemDraw Drawing</vt:lpstr>
      <vt:lpstr>Capsaicin</vt:lpstr>
      <vt:lpstr>Aldehydes and ketones</vt:lpstr>
      <vt:lpstr>Carbonyl Compounds</vt:lpstr>
      <vt:lpstr>Structures of Aldehydes  and Ketones</vt:lpstr>
      <vt:lpstr>13.1 Structure and Physical Properties</vt:lpstr>
      <vt:lpstr>Hydrogen Bonding and dipole association in Carbonyls</vt:lpstr>
      <vt:lpstr>Physical Properties</vt:lpstr>
      <vt:lpstr>13.2 Nomenclature and Common Names</vt:lpstr>
      <vt:lpstr>Naming Aldehydes</vt:lpstr>
      <vt:lpstr>Common Names of Aldehydes</vt:lpstr>
      <vt:lpstr>IUPAC and Common Names With Formulas for Several Aldehydes</vt:lpstr>
      <vt:lpstr>Examples of Ketones</vt:lpstr>
      <vt:lpstr>IUPAC Naming of Ketones</vt:lpstr>
      <vt:lpstr>Common Names of Ketones</vt:lpstr>
      <vt:lpstr>13.3  Important Aldehydes and Ketones</vt:lpstr>
      <vt:lpstr>Fragrant aldehydes</vt:lpstr>
      <vt:lpstr>Oxidation</vt:lpstr>
      <vt:lpstr>Reduction of Carbonyls</vt:lpstr>
      <vt:lpstr>Addition Reactions</vt:lpstr>
      <vt:lpstr>Formation of Hemiacetal  or Hemiketal</vt:lpstr>
      <vt:lpstr>Carbohydrates</vt:lpstr>
      <vt:lpstr>Recognizing Hemiacetals, Acetals, Hemiketals, and Ketals</vt:lpstr>
      <vt:lpstr>Keto-Enol Tautomers</vt:lpstr>
      <vt:lpstr>Aldol Condensation</vt:lpstr>
      <vt:lpstr>Condensation of an Aldehyde</vt:lpstr>
      <vt:lpstr>Aldol Condensation: Aldolase</vt:lpstr>
      <vt:lpstr>Cats pea</vt:lpstr>
      <vt:lpstr>Tautomerization</vt:lpstr>
      <vt:lpstr>Reaction Schematic</vt:lpstr>
      <vt:lpstr>Summary of Reactions</vt:lpstr>
      <vt:lpstr>Summary of 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Aldehydes and ketones</dc:title>
  <dc:creator>poulerik</dc:creator>
  <cp:lastModifiedBy>Poul Erik Hansen</cp:lastModifiedBy>
  <cp:revision>12</cp:revision>
  <dcterms:created xsi:type="dcterms:W3CDTF">2012-10-01T14:03:03Z</dcterms:created>
  <dcterms:modified xsi:type="dcterms:W3CDTF">2014-04-03T11:35:25Z</dcterms:modified>
</cp:coreProperties>
</file>