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0" r:id="rId3"/>
    <p:sldId id="291" r:id="rId4"/>
    <p:sldId id="292" r:id="rId5"/>
    <p:sldId id="293" r:id="rId6"/>
    <p:sldId id="297" r:id="rId7"/>
    <p:sldId id="294" r:id="rId8"/>
    <p:sldId id="258" r:id="rId9"/>
    <p:sldId id="259" r:id="rId10"/>
    <p:sldId id="260" r:id="rId11"/>
    <p:sldId id="262" r:id="rId12"/>
    <p:sldId id="261" r:id="rId13"/>
    <p:sldId id="296" r:id="rId14"/>
    <p:sldId id="299" r:id="rId15"/>
    <p:sldId id="298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301" r:id="rId28"/>
    <p:sldId id="274" r:id="rId29"/>
    <p:sldId id="275" r:id="rId30"/>
    <p:sldId id="302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300" r:id="rId4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2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63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90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>
            <a:lvl1pPr>
              <a:defRPr b="1" i="0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1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83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6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73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567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08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79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66E3-D61E-4EE2-A5FA-06FB7A184BB6}" type="datetimeFigureOut">
              <a:rPr lang="da-DK" smtClean="0"/>
              <a:t>27-03-2014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6BF4-46B4-4CEA-B8D9-FADEFC1B50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2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Elementary analysis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4100" name="Picture 4" descr="AnalytnmrBex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533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CA" smtClean="0"/>
              <a:t>Solubility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543800" cy="4724400"/>
          </a:xfrm>
        </p:spPr>
        <p:txBody>
          <a:bodyPr/>
          <a:lstStyle/>
          <a:p>
            <a:pPr eaLnBrk="1" hangingPunct="1"/>
            <a:r>
              <a:rPr lang="en-US" smtClean="0"/>
              <a:t>Low molecular weight alcohols (up to 5-6 carbons) are soluble in water</a:t>
            </a:r>
          </a:p>
          <a:p>
            <a:pPr lvl="1" eaLnBrk="1" hangingPunct="1"/>
            <a:r>
              <a:rPr lang="en-US" smtClean="0"/>
              <a:t>Very polar </a:t>
            </a:r>
          </a:p>
          <a:p>
            <a:pPr lvl="1" eaLnBrk="1" hangingPunct="1"/>
            <a:r>
              <a:rPr lang="en-US" smtClean="0"/>
              <a:t>Hydrogen bond with the water molecule</a:t>
            </a:r>
          </a:p>
          <a:p>
            <a:pPr lvl="2" eaLnBrk="1" hangingPunct="1"/>
            <a:r>
              <a:rPr lang="en-US" smtClean="0"/>
              <a:t>CH</a:t>
            </a:r>
            <a:r>
              <a:rPr lang="en-US" sz="3600" baseline="-25000" smtClean="0"/>
              <a:t>3</a:t>
            </a:r>
            <a:r>
              <a:rPr lang="en-US" smtClean="0"/>
              <a:t>CH</a:t>
            </a:r>
            <a:r>
              <a:rPr lang="en-US" sz="3600" baseline="-25000" smtClean="0"/>
              <a:t>2</a:t>
            </a:r>
            <a:r>
              <a:rPr lang="en-US" smtClean="0"/>
              <a:t>OH very soluble </a:t>
            </a:r>
          </a:p>
          <a:p>
            <a:pPr lvl="2" eaLnBrk="1" hangingPunct="1"/>
            <a:r>
              <a:rPr lang="en-US" smtClean="0"/>
              <a:t>CH</a:t>
            </a:r>
            <a:r>
              <a:rPr lang="en-US" sz="3600" baseline="-25000" smtClean="0"/>
              <a:t>3</a:t>
            </a:r>
            <a:r>
              <a:rPr lang="en-US" smtClean="0"/>
              <a:t>OCH</a:t>
            </a:r>
            <a:r>
              <a:rPr lang="en-US" sz="3600" baseline="-25000" smtClean="0"/>
              <a:t>3 </a:t>
            </a:r>
            <a:r>
              <a:rPr lang="en-US" smtClean="0"/>
              <a:t>barely soluble</a:t>
            </a:r>
          </a:p>
          <a:p>
            <a:pPr eaLnBrk="1" hangingPunct="1"/>
            <a:r>
              <a:rPr lang="en-US" smtClean="0"/>
              <a:t>CH</a:t>
            </a:r>
            <a:r>
              <a:rPr lang="en-US" sz="4400" baseline="-25000" smtClean="0"/>
              <a:t>3</a:t>
            </a:r>
            <a:r>
              <a:rPr lang="en-US" smtClean="0"/>
              <a:t>CH</a:t>
            </a:r>
            <a:r>
              <a:rPr lang="en-US" sz="4400" baseline="-25000" smtClean="0"/>
              <a:t>2</a:t>
            </a:r>
            <a:r>
              <a:rPr lang="en-US" smtClean="0"/>
              <a:t>CH</a:t>
            </a:r>
            <a:r>
              <a:rPr lang="en-US" sz="4400" baseline="-25000" smtClean="0"/>
              <a:t>2</a:t>
            </a:r>
            <a:r>
              <a:rPr lang="en-US" smtClean="0"/>
              <a:t>CH</a:t>
            </a:r>
            <a:r>
              <a:rPr lang="en-US" sz="4400" baseline="-25000" smtClean="0"/>
              <a:t>2</a:t>
            </a:r>
            <a:r>
              <a:rPr lang="en-US" smtClean="0"/>
              <a:t>OH, 7 g per 100 mL</a:t>
            </a:r>
          </a:p>
          <a:p>
            <a:pPr lvl="1" eaLnBrk="1" hangingPunct="1"/>
            <a:r>
              <a:rPr lang="en-US" smtClean="0"/>
              <a:t>   HOCH</a:t>
            </a:r>
            <a:r>
              <a:rPr lang="en-US" sz="4000" baseline="-25000" smtClean="0"/>
              <a:t>2</a:t>
            </a:r>
            <a:r>
              <a:rPr lang="en-US" smtClean="0"/>
              <a:t>CH</a:t>
            </a:r>
            <a:r>
              <a:rPr lang="en-US" sz="4000" baseline="-25000" smtClean="0"/>
              <a:t>2</a:t>
            </a:r>
            <a:r>
              <a:rPr lang="en-US" smtClean="0"/>
              <a:t>CH</a:t>
            </a:r>
            <a:r>
              <a:rPr lang="en-US" sz="4000" baseline="-25000" smtClean="0"/>
              <a:t>2</a:t>
            </a:r>
            <a:r>
              <a:rPr lang="en-US" smtClean="0"/>
              <a:t>CH</a:t>
            </a:r>
            <a:r>
              <a:rPr lang="en-US" sz="4000" baseline="-25000" smtClean="0"/>
              <a:t>2</a:t>
            </a:r>
            <a:r>
              <a:rPr lang="en-US" smtClean="0"/>
              <a:t>OH  is very soluble                 (two OH groups)</a:t>
            </a:r>
          </a:p>
          <a:p>
            <a:pPr eaLnBrk="1" hangingPunct="1"/>
            <a:endParaRPr lang="en-US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12.1 Structure and 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2290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 of alcohols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Which alcohols do we know?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1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12.3 Medically Important Alcohols</a:t>
            </a:r>
          </a:p>
        </p:txBody>
      </p:sp>
      <p:sp>
        <p:nvSpPr>
          <p:cNvPr id="7172" name="Text Box 1027"/>
          <p:cNvSpPr txBox="1">
            <a:spLocks noChangeArrowheads="1"/>
          </p:cNvSpPr>
          <p:nvPr/>
        </p:nvSpPr>
        <p:spPr bwMode="auto">
          <a:xfrm>
            <a:off x="1752600" y="1295400"/>
            <a:ext cx="6705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971550" indent="-45720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Very viscous, thick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Has a sweet taste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Non-toxic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Highly water soluble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Used in: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Cosmetics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Pharmaceuticals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Lubricants 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Obtained as a by-product of fat hydrolysis</a:t>
            </a:r>
          </a:p>
          <a:p>
            <a:pPr algn="l">
              <a:buFontTx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173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1,2,3-Propanetriol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5486400" y="1981200"/>
          <a:ext cx="33528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SIS/Draw Sketch" r:id="rId3" imgW="3924000" imgH="2171520" progId="ISISServer">
                  <p:embed/>
                </p:oleObj>
              </mc:Choice>
              <mc:Fallback>
                <p:oleObj name="ISIS/Draw Sketch" r:id="rId3" imgW="3924000" imgH="21715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3352800" cy="18573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6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Sorbitol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08017"/>
              </p:ext>
            </p:extLst>
          </p:nvPr>
        </p:nvGraphicFramePr>
        <p:xfrm>
          <a:off x="1959078" y="2348880"/>
          <a:ext cx="5224255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S ChemDraw Drawing" r:id="rId3" imgW="2633040" imgH="1089354" progId="ChemDraw.Document.6.0">
                  <p:embed/>
                </p:oleObj>
              </mc:Choice>
              <mc:Fallback>
                <p:oleObj name="CS ChemDraw Drawing" r:id="rId3" imgW="2633040" imgH="10893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9078" y="2348880"/>
                        <a:ext cx="5224255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1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1,2-ethanediol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4769"/>
              </p:ext>
            </p:extLst>
          </p:nvPr>
        </p:nvGraphicFramePr>
        <p:xfrm>
          <a:off x="2555776" y="3284984"/>
          <a:ext cx="4125403" cy="102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3" imgW="1313280" imgH="327265" progId="ChemDraw.Document.6.0">
                  <p:embed/>
                </p:oleObj>
              </mc:Choice>
              <mc:Fallback>
                <p:oleObj name="CS ChemDraw Drawing" r:id="rId3" imgW="1313280" imgH="3272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3284984"/>
                        <a:ext cx="4125403" cy="102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Naming of alcohols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Find longest chain in which the OH group is included</a:t>
            </a:r>
          </a:p>
          <a:p>
            <a:r>
              <a:rPr lang="da-DK" dirty="0" smtClean="0"/>
              <a:t>-ol</a:t>
            </a:r>
          </a:p>
          <a:p>
            <a:r>
              <a:rPr lang="da-DK" dirty="0" smtClean="0"/>
              <a:t>Lowest possible number</a:t>
            </a:r>
          </a:p>
          <a:p>
            <a:r>
              <a:rPr lang="da-DK" dirty="0" smtClean="0"/>
              <a:t>Diols, triols etc.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12.4 Classification of Alcohols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Alcohols, depending on the number of alkyl groups attached to the carbinol carbon, are classified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Primary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Secondary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Tertiary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8000"/>
                </a:solidFill>
              </a:rPr>
              <a:t>Carbinol</a:t>
            </a:r>
            <a:r>
              <a:rPr lang="en-US" smtClean="0"/>
              <a:t> carbon is the carbon bearing the hydroxyl group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44243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30725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072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072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17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Structures of Different Alcohol Categories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12.4 Classification of  Alcohols</a:t>
            </a:r>
          </a:p>
        </p:txBody>
      </p:sp>
      <p:pic>
        <p:nvPicPr>
          <p:cNvPr id="31748" name="Picture 9" descr="ta1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7513"/>
            <a:ext cx="8001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12.5 </a:t>
            </a:r>
            <a:r>
              <a:rPr lang="en-US" sz="4000" smtClean="0"/>
              <a:t>Reactions Involving Alcohols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Preparation of Alcohols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Hydration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Addition of water to the carbon-carbon double bond of an alkene produces an alcohol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type of addition reaction called </a:t>
            </a:r>
            <a:r>
              <a:rPr lang="en-US" sz="2400" b="1" i="1" smtClean="0">
                <a:solidFill>
                  <a:srgbClr val="008000"/>
                </a:solidFill>
              </a:rPr>
              <a:t>hydration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Requires a trace of acid as a catalyst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3797" name="Picture 12" descr="12-2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8125"/>
            <a:ext cx="5105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379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380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950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1371600" y="1219200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b="1" dirty="0">
                <a:solidFill>
                  <a:srgbClr val="008000"/>
                </a:solidFill>
                <a:latin typeface="+mn-lt"/>
              </a:rPr>
              <a:t>Hydrogenation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Addition of </a:t>
            </a:r>
            <a:r>
              <a:rPr lang="en-US" sz="2400" dirty="0"/>
              <a:t> </a:t>
            </a:r>
            <a:r>
              <a:rPr lang="en-US" sz="2400" dirty="0" smtClean="0"/>
              <a:t>hydrogen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to the carbon-oxygen double bond of an aldehyde or ketone produces an alcohol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 type of addition reaction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Also considered a reduction reaction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Requires Pt, Pd, or Ni as a catalyst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Preparation of Alcohols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12.5 Reactions Involving Alcohols</a:t>
            </a:r>
          </a:p>
        </p:txBody>
      </p:sp>
      <p:sp>
        <p:nvSpPr>
          <p:cNvPr id="34821" name="Rectangle 15"/>
          <p:cNvSpPr>
            <a:spLocks noChangeArrowheads="1"/>
          </p:cNvSpPr>
          <p:nvPr/>
        </p:nvSpPr>
        <p:spPr bwMode="auto">
          <a:xfrm>
            <a:off x="44005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4822" name="Picture 17" descr="12-21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533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482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3482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244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Mass spectrometer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2469" name="Picture 5" descr="tC04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8590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Dehydration of Alcohols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Alcohols dehydrate with heat in the presence of strong acid to produce alkenes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Dehydration is a type of elimination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molecule loses atoms or ions from its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Here –OH and –H are removed / eliminate from adjacent carbon atoms to produce an alkene and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reversal of the hydration reaction that forms alcohols 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12.5 Reactions Involving Alcohols</a:t>
            </a:r>
          </a:p>
        </p:txBody>
      </p:sp>
      <p:sp>
        <p:nvSpPr>
          <p:cNvPr id="35845" name="Rectangle 17"/>
          <p:cNvSpPr>
            <a:spLocks noChangeArrowheads="1"/>
          </p:cNvSpPr>
          <p:nvPr/>
        </p:nvSpPr>
        <p:spPr bwMode="auto">
          <a:xfrm>
            <a:off x="442912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5846" name="Picture 19" descr="12-2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7738"/>
            <a:ext cx="3505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8077200" y="1600200"/>
            <a:ext cx="762000" cy="523875"/>
            <a:chOff x="3962400" y="5791200"/>
            <a:chExt cx="762000" cy="523220"/>
          </a:xfrm>
        </p:grpSpPr>
        <p:sp>
          <p:nvSpPr>
            <p:cNvPr id="3584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584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976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Zaitsev’s Rule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7724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Some alcohol dehydration reactions produce a mixture of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Zaitsev’s rule states that in an </a:t>
            </a:r>
            <a:r>
              <a:rPr lang="en-US" sz="2800" b="1" smtClean="0">
                <a:solidFill>
                  <a:srgbClr val="008000"/>
                </a:solidFill>
              </a:rPr>
              <a:t>elimination reaction </a:t>
            </a:r>
            <a:r>
              <a:rPr lang="en-US" sz="2800" smtClean="0"/>
              <a:t>the alkene with the greatest number of alkyl groups on the double bonded carbon is the major product of the reaction</a:t>
            </a:r>
            <a:r>
              <a:rPr lang="en-US" sz="2400" smtClean="0"/>
              <a:t> </a:t>
            </a:r>
            <a:endParaRPr lang="en-US" sz="2800" smtClean="0"/>
          </a:p>
        </p:txBody>
      </p:sp>
      <p:graphicFrame>
        <p:nvGraphicFramePr>
          <p:cNvPr id="8194" name="Object 0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4876800"/>
          <a:ext cx="48291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SIS/Draw Sketch" r:id="rId3" imgW="6734160" imgH="2761920" progId="ISISServer">
                  <p:embed/>
                </p:oleObj>
              </mc:Choice>
              <mc:Fallback>
                <p:oleObj name="ISIS/Draw Sketch" r:id="rId3" imgW="6734160" imgH="27619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4829175" cy="19812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9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12.5 Reactions Involving Alcohols</a:t>
            </a:r>
          </a:p>
        </p:txBody>
      </p:sp>
      <p:pic>
        <p:nvPicPr>
          <p:cNvPr id="8198" name="Picture 14" descr="12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617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Oxidation Reaction of Primary Alcohols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467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alcohols usually oxidize to carboxylic acids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With some care (using CrO</a:t>
            </a:r>
            <a:r>
              <a:rPr lang="en-US" sz="4000" baseline="-25000" smtClean="0"/>
              <a:t>3</a:t>
            </a:r>
            <a:r>
              <a:rPr lang="en-US" sz="2800" baseline="-25000" smtClean="0"/>
              <a:t> </a:t>
            </a:r>
            <a:r>
              <a:rPr lang="en-US" sz="2800" smtClean="0"/>
              <a:t>as the reagent) an aldehyde may be obtained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12.5 Reactions Involving Alcohols</a:t>
            </a:r>
          </a:p>
        </p:txBody>
      </p:sp>
      <p:pic>
        <p:nvPicPr>
          <p:cNvPr id="37893" name="Picture 14" descr="12-25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76625"/>
            <a:ext cx="624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8077200" y="2895600"/>
            <a:ext cx="762000" cy="523875"/>
            <a:chOff x="3962400" y="5791200"/>
            <a:chExt cx="762000" cy="523220"/>
          </a:xfrm>
        </p:grpSpPr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789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571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Oxidation Reaction of Secondary Alcohols 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391400" cy="2514600"/>
          </a:xfrm>
        </p:spPr>
        <p:txBody>
          <a:bodyPr/>
          <a:lstStyle/>
          <a:p>
            <a:pPr eaLnBrk="1" hangingPunct="1"/>
            <a:r>
              <a:rPr lang="en-US" sz="2800" smtClean="0"/>
              <a:t>Secondary alcohols oxidize to ketones </a:t>
            </a:r>
          </a:p>
          <a:p>
            <a:pPr lvl="1" eaLnBrk="1" hangingPunct="1"/>
            <a:r>
              <a:rPr lang="en-US" sz="2400" smtClean="0"/>
              <a:t>This reaction is also an elimination of 2H</a:t>
            </a:r>
          </a:p>
          <a:p>
            <a:pPr eaLnBrk="1" hangingPunct="1"/>
            <a:r>
              <a:rPr lang="en-US" sz="2800" smtClean="0"/>
              <a:t>The usual oxidizing agent is a Cr(VI) species</a:t>
            </a:r>
          </a:p>
          <a:p>
            <a:pPr eaLnBrk="1" hangingPunct="1"/>
            <a:r>
              <a:rPr lang="en-US" sz="2800" b="1" u="sng" smtClean="0">
                <a:solidFill>
                  <a:srgbClr val="008000"/>
                </a:solidFill>
              </a:rPr>
              <a:t>Tertiary alcohols do not oxidize</a:t>
            </a:r>
            <a:r>
              <a:rPr lang="en-US" sz="2800" b="1" smtClean="0">
                <a:solidFill>
                  <a:srgbClr val="008000"/>
                </a:solidFill>
              </a:rPr>
              <a:t> </a:t>
            </a:r>
            <a:r>
              <a:rPr lang="en-US" sz="2800" smtClean="0"/>
              <a:t>as there is no H on the carbonyl carbon to remove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12.5 Reactions Involving Alcohols</a:t>
            </a:r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676400" y="1676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tx2"/>
              </a:solidFill>
            </a:endParaRPr>
          </a:p>
        </p:txBody>
      </p:sp>
      <p:pic>
        <p:nvPicPr>
          <p:cNvPr id="38918" name="Picture 14" descr="12-2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21138"/>
            <a:ext cx="559593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12.6 Oxidation and Reduction in Living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Oxidation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loss of electrons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gain of electrons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changes are easily detected in inorganic systems with formation of charged 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organic systems it is often difficult to determine whether oxidation or reduction has taken place as there might be no change in charge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9941" name="Rectangle 14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39942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994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3994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41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Organic Oxidation and Reduction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066800"/>
            <a:ext cx="7848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organic systems changes may be tracked: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Oxidation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gain of oxygen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loss of hydrogen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Reduction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loss of oxygen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gain of hydrogen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graphicFrame>
        <p:nvGraphicFramePr>
          <p:cNvPr id="243712" name="Object 0"/>
          <p:cNvGraphicFramePr>
            <a:graphicFrameLocks noChangeAspect="1"/>
          </p:cNvGraphicFramePr>
          <p:nvPr/>
        </p:nvGraphicFramePr>
        <p:xfrm>
          <a:off x="1981200" y="4343400"/>
          <a:ext cx="70104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SIS/Draw Sketch" r:id="rId3" imgW="7057800" imgH="1466640" progId="ISISServer">
                  <p:embed/>
                </p:oleObj>
              </mc:Choice>
              <mc:Fallback>
                <p:oleObj name="ISIS/Draw Sketch" r:id="rId3" imgW="7057800" imgH="1466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7010400" cy="145573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12.6 Oxidation and Reduction in Living Systems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3425825" y="3581400"/>
            <a:ext cx="3640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accent2"/>
                </a:solidFill>
                <a:latin typeface="Arial" charset="0"/>
              </a:rPr>
              <a:t>More oxidized form</a:t>
            </a:r>
          </a:p>
        </p:txBody>
      </p:sp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2590800" y="4114800"/>
            <a:ext cx="563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3124200" y="61722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folHlink"/>
                </a:solidFill>
                <a:latin typeface="Arial" charset="0"/>
              </a:rPr>
              <a:t>More reduced form</a:t>
            </a:r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2590800" y="6248400"/>
            <a:ext cx="563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2209800" y="5775325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>
                <a:solidFill>
                  <a:schemeClr val="tx1"/>
                </a:solidFill>
              </a:rPr>
              <a:t>Alkane                 Alcohol                Aldehyde                   Acid</a:t>
            </a:r>
            <a:r>
              <a:rPr lang="en-US" sz="200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21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Biological Oxidation-Reduction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858000" cy="27416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Oxidoreductases catalyze biological redox reactions </a:t>
            </a:r>
          </a:p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Coenzymes (organic molecules) are required to donate or accept hydrogen</a:t>
            </a:r>
          </a:p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NAD</a:t>
            </a:r>
            <a:r>
              <a:rPr lang="en-US" sz="4000" baseline="30000" smtClean="0"/>
              <a:t>+</a:t>
            </a:r>
            <a:r>
              <a:rPr lang="en-US" smtClean="0"/>
              <a:t> is a common coenzyme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752600" y="3962400"/>
          <a:ext cx="67056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SIS/Draw Sketch" r:id="rId3" imgW="6029280" imgH="2628720" progId="ISISServer">
                  <p:embed/>
                </p:oleObj>
              </mc:Choice>
              <mc:Fallback>
                <p:oleObj name="ISIS/Draw Sketch" r:id="rId3" imgW="6029280" imgH="2628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6705600" cy="27241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12.6 Oxidation and Reduction in Living Systems</a:t>
            </a:r>
          </a:p>
        </p:txBody>
      </p:sp>
    </p:spTree>
    <p:extLst>
      <p:ext uri="{BB962C8B-B14F-4D97-AF65-F5344CB8AC3E}">
        <p14:creationId xmlns:p14="http://schemas.microsoft.com/office/powerpoint/2010/main" val="15577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 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5992"/>
            <a:ext cx="8346477" cy="23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836712"/>
            <a:ext cx="21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Oxidation of </a:t>
            </a:r>
            <a:r>
              <a:rPr lang="da-DK" dirty="0" err="1" smtClean="0"/>
              <a:t>ethanol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00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CA" smtClean="0"/>
              <a:t>12.7 Phenol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772400" cy="2819400"/>
          </a:xfrm>
        </p:spPr>
        <p:txBody>
          <a:bodyPr/>
          <a:lstStyle/>
          <a:p>
            <a:pPr eaLnBrk="1" hangingPunct="1"/>
            <a:r>
              <a:rPr lang="en-US" sz="2400" smtClean="0"/>
              <a:t>Phenols are compounds in which the hydroxyl group is attached to a benzene ring</a:t>
            </a:r>
          </a:p>
          <a:p>
            <a:pPr lvl="1" eaLnBrk="1" hangingPunct="1"/>
            <a:r>
              <a:rPr lang="en-US" sz="2000" smtClean="0"/>
              <a:t>Polar compounds due to the hydroxyl group</a:t>
            </a:r>
          </a:p>
          <a:p>
            <a:pPr lvl="1" eaLnBrk="1" hangingPunct="1"/>
            <a:r>
              <a:rPr lang="en-US" sz="2000" smtClean="0"/>
              <a:t>Simpler phenols are somewhat water soluble</a:t>
            </a:r>
          </a:p>
          <a:p>
            <a:pPr lvl="1" eaLnBrk="1" hangingPunct="1"/>
            <a:r>
              <a:rPr lang="en-US" sz="2000" smtClean="0"/>
              <a:t>Components of flavorings and fragrances </a:t>
            </a:r>
          </a:p>
          <a:p>
            <a:pPr eaLnBrk="1" hangingPunct="1"/>
            <a:r>
              <a:rPr lang="en-US" sz="2400" smtClean="0"/>
              <a:t>Phenols have the formula Ar-OH</a:t>
            </a:r>
          </a:p>
          <a:p>
            <a:pPr lvl="1" eaLnBrk="1" hangingPunct="1"/>
            <a:r>
              <a:rPr lang="en-US" sz="2000" smtClean="0"/>
              <a:t>Ar must be an aromatic ring (</a:t>
            </a:r>
            <a:r>
              <a:rPr lang="en-US" sz="2000" i="1" smtClean="0"/>
              <a:t>e.g.,</a:t>
            </a:r>
            <a:r>
              <a:rPr lang="en-US" sz="2000" smtClean="0"/>
              <a:t> Benzene)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44053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0965" name="Picture 12" descr="1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800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9"/>
          <p:cNvGrpSpPr>
            <a:grpSpLocks/>
          </p:cNvGrpSpPr>
          <p:nvPr/>
        </p:nvGrpSpPr>
        <p:grpSpPr bwMode="auto">
          <a:xfrm>
            <a:off x="8001000" y="1457325"/>
            <a:ext cx="838200" cy="523875"/>
            <a:chOff x="3886200" y="5791200"/>
            <a:chExt cx="838200" cy="523220"/>
          </a:xfrm>
        </p:grpSpPr>
        <p:sp>
          <p:nvSpPr>
            <p:cNvPr id="4096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4096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77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Phenol Derivatives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77724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Widely used in healthcare as: </a:t>
            </a:r>
          </a:p>
          <a:p>
            <a:pPr lvl="1" eaLnBrk="1" hangingPunct="1"/>
            <a:r>
              <a:rPr lang="en-US" sz="2400" smtClean="0"/>
              <a:t>Germicides</a:t>
            </a:r>
          </a:p>
          <a:p>
            <a:pPr lvl="1" eaLnBrk="1" hangingPunct="1"/>
            <a:r>
              <a:rPr lang="en-US" sz="2400" smtClean="0"/>
              <a:t>Antiseptics </a:t>
            </a:r>
          </a:p>
          <a:p>
            <a:pPr lvl="1" eaLnBrk="1" hangingPunct="1"/>
            <a:r>
              <a:rPr lang="en-US" sz="2400" smtClean="0"/>
              <a:t>Disinfectants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12.7 Phenols</a:t>
            </a:r>
          </a:p>
        </p:txBody>
      </p:sp>
      <p:pic>
        <p:nvPicPr>
          <p:cNvPr id="41989" name="Picture 8" descr="12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716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n-hexane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3493" name="Picture 5" descr="tC04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590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Green </a:t>
            </a:r>
            <a:r>
              <a:rPr lang="da-DK" dirty="0" err="1" smtClean="0"/>
              <a:t>tea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417991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444098" cy="36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1071563"/>
          </a:xfrm>
        </p:spPr>
        <p:txBody>
          <a:bodyPr/>
          <a:lstStyle/>
          <a:p>
            <a:pPr eaLnBrk="1" hangingPunct="1"/>
            <a:r>
              <a:rPr lang="en-US" smtClean="0"/>
              <a:t>Phenol Reactivity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033838"/>
            <a:ext cx="7391400" cy="2214562"/>
          </a:xfrm>
        </p:spPr>
        <p:txBody>
          <a:bodyPr/>
          <a:lstStyle/>
          <a:p>
            <a:pPr eaLnBrk="1" hangingPunct="1"/>
            <a:r>
              <a:rPr lang="en-US" smtClean="0"/>
              <a:t>Phenols are acidic, but not as acidic as carboxylic acids</a:t>
            </a:r>
          </a:p>
          <a:p>
            <a:pPr eaLnBrk="1" hangingPunct="1"/>
            <a:r>
              <a:rPr lang="en-US" smtClean="0"/>
              <a:t>They react with NaOH to give salt and water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1752600" y="2133600"/>
          <a:ext cx="7162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SIS/Draw Sketch" r:id="rId3" imgW="6991200" imgH="1552320" progId="ISISServer">
                  <p:embed/>
                </p:oleObj>
              </mc:Choice>
              <mc:Fallback>
                <p:oleObj name="ISIS/Draw Sketch" r:id="rId3" imgW="6991200" imgH="1552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7162800" cy="15906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12.7 Phenols</a:t>
            </a:r>
          </a:p>
        </p:txBody>
      </p:sp>
    </p:spTree>
    <p:extLst>
      <p:ext uri="{BB962C8B-B14F-4D97-AF65-F5344CB8AC3E}">
        <p14:creationId xmlns:p14="http://schemas.microsoft.com/office/powerpoint/2010/main" val="18401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12.8 Ethers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Ethers have the formula R-O-R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 can be aliphatic or aromatic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Ethers are slightly polar due to the polar C=O bond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hydrogen bond to one another as there are no –OH groups</a:t>
            </a:r>
          </a:p>
        </p:txBody>
      </p:sp>
      <p:pic>
        <p:nvPicPr>
          <p:cNvPr id="43012" name="Picture 10" descr="13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88" y="4191000"/>
            <a:ext cx="3425825" cy="1981200"/>
          </a:xfrm>
          <a:noFill/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39578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8001000" y="1295400"/>
            <a:ext cx="838200" cy="523875"/>
            <a:chOff x="3886200" y="5791200"/>
            <a:chExt cx="838200" cy="523220"/>
          </a:xfrm>
        </p:grpSpPr>
        <p:sp>
          <p:nvSpPr>
            <p:cNvPr id="43015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4301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996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Ether Physical Properties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772400" cy="20574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Ethers have much lower boiling points than alcohols due to the lack of hydrogen bonding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39578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12.8 Ethers</a:t>
            </a:r>
          </a:p>
        </p:txBody>
      </p:sp>
      <p:pic>
        <p:nvPicPr>
          <p:cNvPr id="44038" name="Picture 9" descr="12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7620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Common Names of Ethers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Common names for ethers consist of the names of the two groups attached to the O listed in alphabetical order (or size) and followed by ‘ether’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Each of the three parts is a separate word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Name:</a:t>
            </a:r>
          </a:p>
        </p:txBody>
      </p:sp>
      <p:graphicFrame>
        <p:nvGraphicFramePr>
          <p:cNvPr id="1229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3962400"/>
          <a:ext cx="6627813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ISIS/Draw Sketch" r:id="rId3" imgW="5047920" imgH="1638000" progId="ISISServer">
                  <p:embed/>
                </p:oleObj>
              </mc:Choice>
              <mc:Fallback>
                <p:oleObj name="ISIS/Draw Sketch" r:id="rId3" imgW="5047920" imgH="1638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27813" cy="215106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52600" y="61864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</a:rPr>
              <a:t>Isopropyl methyl ether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575300" y="6186488"/>
            <a:ext cx="303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</a:rPr>
              <a:t>Ethyl phenyl ether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12.8 Ethers</a:t>
            </a:r>
          </a:p>
        </p:txBody>
      </p:sp>
    </p:spTree>
    <p:extLst>
      <p:ext uri="{BB962C8B-B14F-4D97-AF65-F5344CB8AC3E}">
        <p14:creationId xmlns:p14="http://schemas.microsoft.com/office/powerpoint/2010/main" val="18866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IUPAC Nomenclature of Ethers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The IUPAC names for ethers are based on the alkane name of the longest chain attached to the oxygen </a:t>
            </a:r>
          </a:p>
          <a:p>
            <a:pPr eaLnBrk="1" hangingPunct="1"/>
            <a:r>
              <a:rPr lang="en-US" sz="2800" smtClean="0"/>
              <a:t>The shorter chain is named as an alkoxy substituent</a:t>
            </a:r>
          </a:p>
          <a:p>
            <a:pPr lvl="1" eaLnBrk="1" hangingPunct="1"/>
            <a:r>
              <a:rPr lang="en-US" sz="2400" smtClean="0"/>
              <a:t>Alkane with the -</a:t>
            </a:r>
            <a:r>
              <a:rPr lang="en-US" sz="2400" b="1" smtClean="0">
                <a:solidFill>
                  <a:srgbClr val="008000"/>
                </a:solidFill>
              </a:rPr>
              <a:t>ane</a:t>
            </a:r>
            <a:r>
              <a:rPr lang="en-US" sz="2400" smtClean="0"/>
              <a:t> replaced by -</a:t>
            </a:r>
            <a:r>
              <a:rPr lang="en-US" sz="2400" b="1" smtClean="0">
                <a:solidFill>
                  <a:srgbClr val="008000"/>
                </a:solidFill>
              </a:rPr>
              <a:t>oxy</a:t>
            </a:r>
          </a:p>
          <a:p>
            <a:pPr lvl="1" eaLnBrk="1" hangingPunct="1"/>
            <a:r>
              <a:rPr lang="en-US" sz="2400" i="1" smtClean="0"/>
              <a:t>e.g.,</a:t>
            </a:r>
            <a:r>
              <a:rPr lang="en-US" sz="2400" smtClean="0"/>
              <a:t> CH</a:t>
            </a:r>
            <a:r>
              <a:rPr lang="en-US" sz="2400" baseline="-25000" smtClean="0"/>
              <a:t>3</a:t>
            </a: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O = ethoxy</a:t>
            </a:r>
          </a:p>
          <a:p>
            <a:pPr lvl="1"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800" smtClean="0"/>
              <a:t>           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-O-CH</a:t>
            </a:r>
            <a:r>
              <a:rPr lang="en-US" baseline="-25000" smtClean="0"/>
              <a:t>3</a:t>
            </a:r>
            <a:r>
              <a:rPr lang="en-US" sz="2800" smtClean="0"/>
              <a:t>			</a:t>
            </a:r>
            <a:r>
              <a:rPr lang="en-US" smtClean="0"/>
              <a:t>1-methoxypentane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12.8 Ethers</a:t>
            </a:r>
          </a:p>
        </p:txBody>
      </p:sp>
    </p:spTree>
    <p:extLst>
      <p:ext uri="{BB962C8B-B14F-4D97-AF65-F5344CB8AC3E}">
        <p14:creationId xmlns:p14="http://schemas.microsoft.com/office/powerpoint/2010/main" val="9808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Reactivity of Ethers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543800" cy="3352800"/>
          </a:xfrm>
        </p:spPr>
        <p:txBody>
          <a:bodyPr/>
          <a:lstStyle/>
          <a:p>
            <a:pPr eaLnBrk="1" hangingPunct="1"/>
            <a:r>
              <a:rPr lang="en-US" sz="2800" smtClean="0"/>
              <a:t>Chemically, ethers are moderately inert</a:t>
            </a:r>
          </a:p>
          <a:p>
            <a:pPr lvl="1" eaLnBrk="1" hangingPunct="1"/>
            <a:r>
              <a:rPr lang="en-US" sz="2400" smtClean="0"/>
              <a:t>Do not normally react with reducing agents or bases</a:t>
            </a:r>
          </a:p>
          <a:p>
            <a:pPr lvl="1" eaLnBrk="1" hangingPunct="1"/>
            <a:r>
              <a:rPr lang="en-US" sz="2400" smtClean="0"/>
              <a:t>Extremely volatile</a:t>
            </a:r>
          </a:p>
          <a:p>
            <a:pPr lvl="1" eaLnBrk="1" hangingPunct="1"/>
            <a:r>
              <a:rPr lang="en-US" sz="2400" smtClean="0"/>
              <a:t>Highly flammable = easily oxidized in air</a:t>
            </a:r>
          </a:p>
          <a:p>
            <a:pPr eaLnBrk="1" hangingPunct="1"/>
            <a:r>
              <a:rPr lang="en-US" sz="2800" smtClean="0"/>
              <a:t>Symmetrical ethers may be prepared by dehydrating two alcohol molecules</a:t>
            </a:r>
          </a:p>
          <a:p>
            <a:pPr lvl="1" eaLnBrk="1" hangingPunct="1"/>
            <a:r>
              <a:rPr lang="en-US" sz="2400" smtClean="0"/>
              <a:t>Requires heat and acid catalyst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066800" y="4495800"/>
          <a:ext cx="3476625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SIS/Draw Sketch" r:id="rId3" imgW="5457600" imgH="2895480" progId="ISISServer">
                  <p:embed/>
                </p:oleObj>
              </mc:Choice>
              <mc:Fallback>
                <p:oleObj name="ISIS/Draw Sketch" r:id="rId3" imgW="5457600" imgH="28954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3476625" cy="184308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12.8 Ethers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13319" name="Picture 11" descr="12-37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426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Medical Uses of Ethers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543800" cy="2971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Ethers are often used as anesthetics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Accumulate in the lipid material of nerve cells interfering with nerve impulse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Today halogenated ethers are used routinely as general anesthetics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Less flammable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Safer to store and to work with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524000" y="4713288"/>
          <a:ext cx="44196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ISIS/Draw Sketch" r:id="rId3" imgW="3990960" imgH="628560" progId="ISISServer">
                  <p:embed/>
                </p:oleObj>
              </mc:Choice>
              <mc:Fallback>
                <p:oleObj name="ISIS/Draw Sketch" r:id="rId3" imgW="3990960" imgH="6285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13288"/>
                        <a:ext cx="4419600" cy="696912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286000" y="5562600"/>
            <a:ext cx="2901950" cy="1016000"/>
          </a:xfrm>
          <a:prstGeom prst="rect">
            <a:avLst/>
          </a:prstGeom>
          <a:solidFill>
            <a:srgbClr val="003300">
              <a:alpha val="7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Diethyl ether - </a:t>
            </a: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First successful</a:t>
            </a: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general anesthetic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172200" y="4419600"/>
          <a:ext cx="27432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ISIS/Draw Sketch" r:id="rId5" imgW="2828880" imgH="1380960" progId="ISISServer">
                  <p:embed/>
                </p:oleObj>
              </mc:Choice>
              <mc:Fallback>
                <p:oleObj name="ISIS/Draw Sketch" r:id="rId5" imgW="2828880" imgH="1380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2743200" cy="13398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00825" y="5943600"/>
            <a:ext cx="2065338" cy="588963"/>
          </a:xfrm>
          <a:prstGeom prst="rect">
            <a:avLst/>
          </a:prstGeom>
          <a:solidFill>
            <a:srgbClr val="003300">
              <a:alpha val="7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  <a:latin typeface="Arial" charset="0"/>
              </a:rPr>
              <a:t>Penthrane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12.8 Ethers</a:t>
            </a:r>
          </a:p>
        </p:txBody>
      </p:sp>
    </p:spTree>
    <p:extLst>
      <p:ext uri="{BB962C8B-B14F-4D97-AF65-F5344CB8AC3E}">
        <p14:creationId xmlns:p14="http://schemas.microsoft.com/office/powerpoint/2010/main" val="11846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12.9 Thiols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848600" cy="2667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Thiols have the formula R-SH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Similar in structure to alcohols with S replacing 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Disulfides have the formula R-S-S-R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R may be aliphatic or aromatic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Name is based on longest alkane chain with the suffix –</a:t>
            </a:r>
            <a:r>
              <a:rPr lang="en-US" sz="2800" smtClean="0">
                <a:solidFill>
                  <a:schemeClr val="accent2"/>
                </a:solidFill>
              </a:rPr>
              <a:t>thiol</a:t>
            </a:r>
            <a:r>
              <a:rPr lang="en-US" sz="2800" smtClean="0"/>
              <a:t> position indicated by number</a:t>
            </a:r>
            <a:endParaRPr lang="en-US" sz="2800" i="1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895600" y="3917950"/>
          <a:ext cx="45720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ISIS/Draw Sketch" r:id="rId3" imgW="3504960" imgH="1552320" progId="ISISServer">
                  <p:embed/>
                </p:oleObj>
              </mc:Choice>
              <mc:Fallback>
                <p:oleObj name="ISIS/Draw Sketch" r:id="rId3" imgW="3504960" imgH="1552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17950"/>
                        <a:ext cx="4572000" cy="20256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6019800"/>
            <a:ext cx="4259499" cy="584775"/>
          </a:xfrm>
          <a:prstGeom prst="rect">
            <a:avLst/>
          </a:prstGeom>
          <a:solidFill>
            <a:srgbClr val="003300">
              <a:alpha val="7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3-methyl-1-butanethiol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4386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Thiols and Scent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772400" cy="2667000"/>
          </a:xfrm>
        </p:spPr>
        <p:txBody>
          <a:bodyPr/>
          <a:lstStyle/>
          <a:p>
            <a:pPr eaLnBrk="1" hangingPunct="1"/>
            <a:r>
              <a:rPr lang="en-US" sz="2800" smtClean="0"/>
              <a:t>Thiols, as many other sulfur-containing compounds can have nauseating aromas</a:t>
            </a:r>
          </a:p>
          <a:p>
            <a:pPr lvl="1" eaLnBrk="1" hangingPunct="1"/>
            <a:r>
              <a:rPr lang="en-US" sz="2400" smtClean="0"/>
              <a:t>Defensive spray of North American striped skunk</a:t>
            </a:r>
          </a:p>
          <a:p>
            <a:pPr lvl="1" eaLnBrk="1" hangingPunct="1"/>
            <a:r>
              <a:rPr lang="en-US" sz="2400" smtClean="0"/>
              <a:t>Onions and garlic</a:t>
            </a:r>
          </a:p>
          <a:p>
            <a:pPr eaLnBrk="1" hangingPunct="1"/>
            <a:r>
              <a:rPr lang="en-US" sz="2800" smtClean="0"/>
              <a:t>Compare with pleasant scents below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12.9 Thiols</a:t>
            </a:r>
          </a:p>
        </p:txBody>
      </p:sp>
      <p:pic>
        <p:nvPicPr>
          <p:cNvPr id="46085" name="Picture 10" descr="1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241675"/>
            <a:ext cx="4495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4517" name="Picture 5" descr="tC04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3500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Naming Thiols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Write the IUPAC name for the thiols shown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12.9 Thiols</a:t>
            </a:r>
          </a:p>
        </p:txBody>
      </p:sp>
      <p:pic>
        <p:nvPicPr>
          <p:cNvPr id="47109" name="Picture 10" descr="12_14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8001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Disulfide Formation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36576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thiol-disulfide redox pair controls a critical factor in protein structure called a disulfide bridge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Two cysteine molecules (amino acids) can undergo oxidation to form cystine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Forms a new bond called a </a:t>
            </a:r>
            <a:r>
              <a:rPr lang="en-US" sz="2400" b="1" smtClean="0">
                <a:solidFill>
                  <a:srgbClr val="008000"/>
                </a:solidFill>
              </a:rPr>
              <a:t>disulfide</a:t>
            </a:r>
            <a:r>
              <a:rPr lang="en-US" sz="2400" smtClean="0"/>
              <a:t> bond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 rot="-5400000">
            <a:off x="-3009900" y="30861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12.9 Thiols</a:t>
            </a:r>
          </a:p>
        </p:txBody>
      </p:sp>
      <p:pic>
        <p:nvPicPr>
          <p:cNvPr id="48133" name="Picture 9" descr="12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784350"/>
            <a:ext cx="47894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Disulfide Formation and Insulin Structure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 rot="-5400000">
            <a:off x="-2971800" y="3048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12.9 Thiols</a:t>
            </a:r>
          </a:p>
        </p:txBody>
      </p:sp>
      <p:pic>
        <p:nvPicPr>
          <p:cNvPr id="49156" name="Picture 11" descr="1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76375"/>
            <a:ext cx="4918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Schematic</a:t>
            </a:r>
          </a:p>
        </p:txBody>
      </p:sp>
      <p:sp>
        <p:nvSpPr>
          <p:cNvPr id="234507" name="AutoShape 11"/>
          <p:cNvSpPr>
            <a:spLocks noGrp="1" noChangeArrowheads="1"/>
          </p:cNvSpPr>
          <p:nvPr>
            <p:ph idx="1"/>
          </p:nvPr>
        </p:nvSpPr>
        <p:spPr>
          <a:xfrm>
            <a:off x="4648200" y="5562600"/>
            <a:ext cx="22860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solidFill>
                  <a:srgbClr val="D0C1D5"/>
                </a:solidFill>
              </a:rPr>
              <a:t>Ketone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0181" name="AutoShape 4"/>
          <p:cNvSpPr>
            <a:spLocks noChangeArrowheads="1"/>
          </p:cNvSpPr>
          <p:nvPr/>
        </p:nvSpPr>
        <p:spPr bwMode="auto">
          <a:xfrm>
            <a:off x="4038600" y="1339850"/>
            <a:ext cx="1614488" cy="661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Alcohol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 flipH="1">
            <a:off x="1524000" y="1981200"/>
            <a:ext cx="2743200" cy="3276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 flipH="1">
            <a:off x="4267200" y="1981200"/>
            <a:ext cx="381000" cy="1981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5181600" y="1981200"/>
            <a:ext cx="304800" cy="3581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5" name="Line 8"/>
          <p:cNvSpPr>
            <a:spLocks noChangeShapeType="1"/>
          </p:cNvSpPr>
          <p:nvPr/>
        </p:nvSpPr>
        <p:spPr bwMode="auto">
          <a:xfrm>
            <a:off x="5410200" y="1981200"/>
            <a:ext cx="1905000" cy="1905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0186" name="AutoShape 9"/>
          <p:cNvSpPr>
            <a:spLocks noChangeArrowheads="1"/>
          </p:cNvSpPr>
          <p:nvPr/>
        </p:nvSpPr>
        <p:spPr bwMode="auto">
          <a:xfrm>
            <a:off x="666750" y="5230813"/>
            <a:ext cx="1716088" cy="6619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Aldehyde</a:t>
            </a:r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>
            <a:off x="2971800" y="3962400"/>
            <a:ext cx="2209800" cy="541338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200"/>
              <a:t>NO REACTION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5867400" y="3886200"/>
            <a:ext cx="2971800" cy="661988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Dehydration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214438" y="4419600"/>
            <a:ext cx="16446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</a:rPr>
              <a:t>If primary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581400" y="3124200"/>
            <a:ext cx="15462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If tertiary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953000" y="4724400"/>
            <a:ext cx="1960563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folHlink"/>
                </a:solidFill>
              </a:rPr>
              <a:t>If secondary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318250" y="3048000"/>
            <a:ext cx="21590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006600"/>
                </a:solidFill>
              </a:rPr>
              <a:t>+ H</a:t>
            </a:r>
            <a:r>
              <a:rPr lang="en-US" sz="2800" baseline="30000">
                <a:solidFill>
                  <a:srgbClr val="006600"/>
                </a:solidFill>
              </a:rPr>
              <a:t>+</a:t>
            </a:r>
            <a:r>
              <a:rPr lang="en-US" sz="2800">
                <a:solidFill>
                  <a:srgbClr val="006600"/>
                </a:solidFill>
              </a:rPr>
              <a:t> and heat</a:t>
            </a:r>
            <a:endParaRPr lang="en-US" sz="2800" baseline="30000">
              <a:solidFill>
                <a:srgbClr val="006600"/>
              </a:solidFill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847725" y="1371600"/>
            <a:ext cx="1357313" cy="661988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Alkene</a:t>
            </a:r>
          </a:p>
        </p:txBody>
      </p:sp>
      <p:sp>
        <p:nvSpPr>
          <p:cNvPr id="50194" name="Line 19"/>
          <p:cNvSpPr>
            <a:spLocks noChangeShapeType="1"/>
          </p:cNvSpPr>
          <p:nvPr/>
        </p:nvSpPr>
        <p:spPr bwMode="auto">
          <a:xfrm>
            <a:off x="2209800" y="1676400"/>
            <a:ext cx="1828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2286000" y="121920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Hydration</a:t>
            </a:r>
          </a:p>
        </p:txBody>
      </p:sp>
      <p:sp>
        <p:nvSpPr>
          <p:cNvPr id="50196" name="AutoShape 21"/>
          <p:cNvSpPr>
            <a:spLocks noChangeArrowheads="1"/>
          </p:cNvSpPr>
          <p:nvPr/>
        </p:nvSpPr>
        <p:spPr bwMode="auto">
          <a:xfrm>
            <a:off x="7231063" y="1295400"/>
            <a:ext cx="1657350" cy="661988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Carbonyl</a:t>
            </a:r>
          </a:p>
        </p:txBody>
      </p:sp>
      <p:sp>
        <p:nvSpPr>
          <p:cNvPr id="50197" name="Line 22"/>
          <p:cNvSpPr>
            <a:spLocks noChangeShapeType="1"/>
          </p:cNvSpPr>
          <p:nvPr/>
        </p:nvSpPr>
        <p:spPr bwMode="auto">
          <a:xfrm flipH="1">
            <a:off x="5638800" y="1676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5629275" y="1143000"/>
            <a:ext cx="1646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Reduction</a:t>
            </a:r>
          </a:p>
        </p:txBody>
      </p:sp>
      <p:sp>
        <p:nvSpPr>
          <p:cNvPr id="50199" name="AutoShape 24"/>
          <p:cNvSpPr>
            <a:spLocks noChangeArrowheads="1"/>
          </p:cNvSpPr>
          <p:nvPr/>
        </p:nvSpPr>
        <p:spPr bwMode="auto">
          <a:xfrm>
            <a:off x="3322638" y="2286000"/>
            <a:ext cx="2316162" cy="661988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Oxidation</a:t>
            </a:r>
          </a:p>
        </p:txBody>
      </p:sp>
    </p:spTree>
    <p:extLst>
      <p:ext uri="{BB962C8B-B14F-4D97-AF65-F5344CB8AC3E}">
        <p14:creationId xmlns:p14="http://schemas.microsoft.com/office/powerpoint/2010/main" val="12802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1. Preparation of Alcohols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a. Hydration of Alkenes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b. Reduction of Aldehyde or Ketone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2. Reactions of Alcohols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a. Dehydration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b. Oxidation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000" smtClean="0"/>
              <a:t>i. Primary alcohol to aldehyde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000" smtClean="0"/>
              <a:t>ii. Secondary alcohol to ketone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000" smtClean="0"/>
              <a:t>iii. Tertiary alcohol does not react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3. Dehydration Synthesis of an Ether</a:t>
            </a:r>
          </a:p>
        </p:txBody>
      </p:sp>
    </p:spTree>
    <p:extLst>
      <p:ext uri="{BB962C8B-B14F-4D97-AF65-F5344CB8AC3E}">
        <p14:creationId xmlns:p14="http://schemas.microsoft.com/office/powerpoint/2010/main" val="2884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Ninhydrin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256112"/>
            <a:ext cx="7772400" cy="1981200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29594"/>
              </p:ext>
            </p:extLst>
          </p:nvPr>
        </p:nvGraphicFramePr>
        <p:xfrm>
          <a:off x="2555776" y="1699749"/>
          <a:ext cx="4320480" cy="37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S ChemDraw Drawing" r:id="rId3" imgW="1724760" imgH="1477813" progId="ChemDraw.Document.6.0">
                  <p:embed/>
                </p:oleObj>
              </mc:Choice>
              <mc:Fallback>
                <p:oleObj name="CS ChemDraw Drawing" r:id="rId3" imgW="1724760" imgH="14778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699749"/>
                        <a:ext cx="4320480" cy="370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9636" name="Picture 4" descr="orgnmr3ex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0380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Alcohols, ethers, thiols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Sweet</a:t>
            </a:r>
            <a:endParaRPr lang="da-DK" dirty="0" smtClean="0"/>
          </a:p>
          <a:p>
            <a:r>
              <a:rPr lang="da-DK" dirty="0" smtClean="0"/>
              <a:t>Hydrogen </a:t>
            </a:r>
            <a:r>
              <a:rPr lang="da-DK" dirty="0" err="1" smtClean="0"/>
              <a:t>bonding</a:t>
            </a:r>
            <a:endParaRPr lang="da-DK" dirty="0" smtClean="0"/>
          </a:p>
          <a:p>
            <a:r>
              <a:rPr lang="da-DK" dirty="0" err="1" smtClean="0"/>
              <a:t>Hydrophilic</a:t>
            </a:r>
            <a:endParaRPr lang="da-DK" dirty="0" smtClean="0"/>
          </a:p>
          <a:p>
            <a:r>
              <a:rPr lang="da-DK" dirty="0" err="1" smtClean="0"/>
              <a:t>Hydrophobic</a:t>
            </a:r>
            <a:endParaRPr lang="da-DK" dirty="0" smtClean="0"/>
          </a:p>
          <a:p>
            <a:r>
              <a:rPr lang="da-DK" smtClean="0"/>
              <a:t>Oxidation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4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12.1 Alcohols: Structure and Physical Properties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organic compound containing a hydroxyl group attached to an alkyl group</a:t>
            </a:r>
          </a:p>
          <a:p>
            <a:pPr eaLnBrk="1" hangingPunct="1"/>
            <a:r>
              <a:rPr lang="en-US" sz="2800" smtClean="0"/>
              <a:t>Alcohols have the general formula R-OH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2533" name="Picture 13" descr="1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2578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2253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2253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321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Physical Properties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47800"/>
            <a:ext cx="73914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R-O-H has a structure similar to that of water</a:t>
            </a:r>
          </a:p>
          <a:p>
            <a:pPr eaLnBrk="1" hangingPunct="1"/>
            <a:r>
              <a:rPr lang="en-US" sz="2800" smtClean="0"/>
              <a:t>Hydroxyl group is very polar</a:t>
            </a:r>
          </a:p>
          <a:p>
            <a:pPr eaLnBrk="1" hangingPunct="1"/>
            <a:r>
              <a:rPr lang="en-US" sz="2800" smtClean="0"/>
              <a:t>Hydrogen bonds can form readily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12.1 Structure and Physical Properties</a:t>
            </a:r>
          </a:p>
        </p:txBody>
      </p:sp>
      <p:pic>
        <p:nvPicPr>
          <p:cNvPr id="23557" name="Picture 9" descr="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00375"/>
            <a:ext cx="61722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Trends in Alcohol Boiling Points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24000" y="1981200"/>
          <a:ext cx="7391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SIS/Draw Sketch" r:id="rId3" imgW="5209920" imgH="2228760" progId="ISISServer">
                  <p:embed/>
                </p:oleObj>
              </mc:Choice>
              <mc:Fallback>
                <p:oleObj name="ISIS/Draw Sketch" r:id="rId3" imgW="5209920" imgH="22287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7391400" cy="31623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12.1 Structure and 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5234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1207</Words>
  <Application>Microsoft Office PowerPoint</Application>
  <PresentationFormat>On-screen Show (4:3)</PresentationFormat>
  <Paragraphs>237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ISIS/Draw Sketch</vt:lpstr>
      <vt:lpstr>CS ChemDraw Drawing</vt:lpstr>
      <vt:lpstr>Elementary analysis</vt:lpstr>
      <vt:lpstr>Mass spectrometer</vt:lpstr>
      <vt:lpstr>n-hexane</vt:lpstr>
      <vt:lpstr>PowerPoint Presentation</vt:lpstr>
      <vt:lpstr>MS</vt:lpstr>
      <vt:lpstr>Alcohols, ethers, thiols</vt:lpstr>
      <vt:lpstr>12.1 Alcohols: Structure and Physical Properties</vt:lpstr>
      <vt:lpstr>Physical Properties</vt:lpstr>
      <vt:lpstr>Trends in Alcohol Boiling Points</vt:lpstr>
      <vt:lpstr>Solubility</vt:lpstr>
      <vt:lpstr>Use of alcohols</vt:lpstr>
      <vt:lpstr>1,2,3-Propanetriol</vt:lpstr>
      <vt:lpstr>Sorbitol</vt:lpstr>
      <vt:lpstr>1,2-ethanediol</vt:lpstr>
      <vt:lpstr>Naming of alcohols</vt:lpstr>
      <vt:lpstr>12.4 Classification of Alcohols</vt:lpstr>
      <vt:lpstr>Structures of Different Alcohol Categories</vt:lpstr>
      <vt:lpstr>12.5 Reactions Involving Alcohols</vt:lpstr>
      <vt:lpstr>Preparation of Alcohols</vt:lpstr>
      <vt:lpstr>Dehydration of Alcohols</vt:lpstr>
      <vt:lpstr>Zaitsev’s Rule</vt:lpstr>
      <vt:lpstr>Oxidation Reaction of Primary Alcohols </vt:lpstr>
      <vt:lpstr>Oxidation Reaction of Secondary Alcohols </vt:lpstr>
      <vt:lpstr>12.6 Oxidation and Reduction in Living Systems</vt:lpstr>
      <vt:lpstr>Organic Oxidation and Reduction</vt:lpstr>
      <vt:lpstr>Biological Oxidation-Reduction </vt:lpstr>
      <vt:lpstr> </vt:lpstr>
      <vt:lpstr>12.7 Phenol</vt:lpstr>
      <vt:lpstr>Phenol Derivatives</vt:lpstr>
      <vt:lpstr>Green tea</vt:lpstr>
      <vt:lpstr>Phenol Reactivity</vt:lpstr>
      <vt:lpstr>12.8 Ethers</vt:lpstr>
      <vt:lpstr>Ether Physical Properties</vt:lpstr>
      <vt:lpstr> Common Names of Ethers</vt:lpstr>
      <vt:lpstr>IUPAC Nomenclature of Ethers</vt:lpstr>
      <vt:lpstr>Reactivity of Ethers</vt:lpstr>
      <vt:lpstr>Medical Uses of Ethers</vt:lpstr>
      <vt:lpstr>12.9 Thiols</vt:lpstr>
      <vt:lpstr>Thiols and Scent</vt:lpstr>
      <vt:lpstr>Naming Thiols</vt:lpstr>
      <vt:lpstr>Disulfide Formation</vt:lpstr>
      <vt:lpstr>Disulfide Formation and Insulin Structure</vt:lpstr>
      <vt:lpstr>Reaction Schematic</vt:lpstr>
      <vt:lpstr>Summary of Reactions</vt:lpstr>
      <vt:lpstr>Ninhydrin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12.1 Alcohols: Structure and Physical Properties</dc:title>
  <dc:creator>poulerik</dc:creator>
  <cp:lastModifiedBy>Poul Erik Hansen</cp:lastModifiedBy>
  <cp:revision>12</cp:revision>
  <dcterms:created xsi:type="dcterms:W3CDTF">2012-10-01T13:48:35Z</dcterms:created>
  <dcterms:modified xsi:type="dcterms:W3CDTF">2014-03-28T13:35:07Z</dcterms:modified>
</cp:coreProperties>
</file>