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57" r:id="rId4"/>
    <p:sldId id="258" r:id="rId5"/>
    <p:sldId id="259" r:id="rId6"/>
    <p:sldId id="260" r:id="rId7"/>
    <p:sldId id="272" r:id="rId8"/>
    <p:sldId id="291" r:id="rId9"/>
    <p:sldId id="262" r:id="rId10"/>
    <p:sldId id="263" r:id="rId11"/>
    <p:sldId id="292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68" r:id="rId20"/>
    <p:sldId id="267" r:id="rId21"/>
    <p:sldId id="293" r:id="rId22"/>
    <p:sldId id="271" r:id="rId23"/>
    <p:sldId id="277" r:id="rId24"/>
    <p:sldId id="269" r:id="rId25"/>
    <p:sldId id="270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0473-A0C2-4CF3-AD34-B730C55AF4D1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7A06E-4689-4188-831D-7C14FAC8CD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67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6A707B-237C-4A87-A315-FF82DB50CD3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CEFA6E-040F-419D-8135-62F39F335FD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51362" cy="3413125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8AAE35-AA4A-45F9-84FF-A72306FFBA9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E6C97F-908A-4573-B093-55403510130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92FDF2-1831-485A-AC32-8E7BE94CB71B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24" tIns="46913" rIns="93824" bIns="46913"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43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019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EF36-582C-42C6-ADE6-F9212FFB7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5B05-DA87-468F-AC43-8432E783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3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324C-1F49-4658-B6C4-EA3E424D1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28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9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90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66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66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12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602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438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AC86-8480-49A6-8916-DDE1D7AA3EEB}" type="datetimeFigureOut">
              <a:rPr lang="da-DK" smtClean="0"/>
              <a:t>17-03-2013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D488-198F-45D6-BAA3-87EACD16890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10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/>
          <a:lstStyle/>
          <a:p>
            <a:r>
              <a:rPr lang="da-DK" dirty="0" smtClean="0"/>
              <a:t>Unsaturated hydrocarbons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r>
              <a:rPr lang="da-DK" b="1" dirty="0" smtClean="0"/>
              <a:t>Orbitals</a:t>
            </a:r>
          </a:p>
          <a:p>
            <a:r>
              <a:rPr lang="da-DK" b="1" dirty="0" smtClean="0"/>
              <a:t>Natural gas?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90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Page 359</a:t>
            </a:r>
          </a:p>
        </p:txBody>
      </p:sp>
      <p:pic>
        <p:nvPicPr>
          <p:cNvPr id="14339" name="Picture 3" descr="den02621_un1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19138"/>
            <a:ext cx="8540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Alkenes in nature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Isoprene</a:t>
            </a:r>
          </a:p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85537"/>
              </p:ext>
            </p:extLst>
          </p:nvPr>
        </p:nvGraphicFramePr>
        <p:xfrm>
          <a:off x="3803650" y="2790825"/>
          <a:ext cx="15367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S ChemDraw Drawing" r:id="rId3" imgW="1537380" imgH="1276709" progId="ChemDraw.Document.6.0">
                  <p:embed/>
                </p:oleObj>
              </mc:Choice>
              <mc:Fallback>
                <p:oleObj name="CS ChemDraw Drawing" r:id="rId3" imgW="1537380" imgH="1276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3650" y="2790825"/>
                        <a:ext cx="153670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66592"/>
              </p:ext>
            </p:extLst>
          </p:nvPr>
        </p:nvGraphicFramePr>
        <p:xfrm>
          <a:off x="4139952" y="4725144"/>
          <a:ext cx="1038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S ChemDraw Drawing" r:id="rId5" imgW="1038960" imgH="621371" progId="ChemDraw.Document.6.0">
                  <p:embed/>
                </p:oleObj>
              </mc:Choice>
              <mc:Fallback>
                <p:oleObj name="CS ChemDraw Drawing" r:id="rId5" imgW="1038960" imgH="621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4725144"/>
                        <a:ext cx="103822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8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11.3a</a:t>
            </a:r>
          </a:p>
        </p:txBody>
      </p:sp>
      <p:pic>
        <p:nvPicPr>
          <p:cNvPr id="15363" name="Picture 3" descr="den02621_1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5725"/>
            <a:ext cx="33147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11.3</a:t>
            </a:r>
          </a:p>
        </p:txBody>
      </p:sp>
      <p:pic>
        <p:nvPicPr>
          <p:cNvPr id="16391" name="Picture 7" descr="den02621_11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5575"/>
            <a:ext cx="3592513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11.4</a:t>
            </a:r>
          </a:p>
        </p:txBody>
      </p:sp>
      <p:pic>
        <p:nvPicPr>
          <p:cNvPr id="18435" name="Picture 4" descr="den02621_1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100263"/>
            <a:ext cx="8915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Addition: General Reaction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527425"/>
            <a:ext cx="7391400" cy="2949575"/>
          </a:xfrm>
        </p:spPr>
        <p:txBody>
          <a:bodyPr/>
          <a:lstStyle/>
          <a:p>
            <a:pPr eaLnBrk="1" hangingPunct="1"/>
            <a:r>
              <a:rPr lang="en-US" sz="2800" smtClean="0"/>
              <a:t>A small molecule, AB, reacts with the </a:t>
            </a:r>
            <a:r>
              <a:rPr lang="en-US" sz="2800" i="1" smtClean="0"/>
              <a:t>pi</a:t>
            </a:r>
            <a:r>
              <a:rPr lang="en-US" sz="2800" smtClean="0"/>
              <a:t> electrons of the double bond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i="1" smtClean="0"/>
              <a:t>pi</a:t>
            </a:r>
            <a:r>
              <a:rPr lang="en-US" sz="2800" smtClean="0"/>
              <a:t> bond breaks and its electrons are used to bond to the A and B pieces</a:t>
            </a:r>
          </a:p>
          <a:p>
            <a:pPr eaLnBrk="1" hangingPunct="1"/>
            <a:r>
              <a:rPr lang="en-US" sz="2800" smtClean="0"/>
              <a:t>Some additions require a catalyst</a:t>
            </a:r>
          </a:p>
        </p:txBody>
      </p:sp>
      <p:pic>
        <p:nvPicPr>
          <p:cNvPr id="35844" name="Picture 5" descr="11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4958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 rot="-5379738">
            <a:off x="-2764631" y="2821781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  <p:extLst>
      <p:ext uri="{BB962C8B-B14F-4D97-AF65-F5344CB8AC3E}">
        <p14:creationId xmlns:p14="http://schemas.microsoft.com/office/powerpoint/2010/main" val="347475888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Unsymmetrical Addition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124200"/>
            <a:ext cx="7391400" cy="3505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Two products are possible depending how the 2 groups </a:t>
            </a:r>
            <a:r>
              <a:rPr lang="en-US" sz="2400" dirty="0" smtClean="0"/>
              <a:t>(as H and OH)</a:t>
            </a:r>
            <a:r>
              <a:rPr lang="en-US" sz="2800" dirty="0" smtClean="0"/>
              <a:t> add to the ends of the </a:t>
            </a:r>
            <a:r>
              <a:rPr lang="en-US" sz="2800" i="1" dirty="0" smtClean="0"/>
              <a:t>pi</a:t>
            </a:r>
            <a:r>
              <a:rPr lang="en-US" sz="2800" dirty="0" smtClean="0"/>
              <a:t> bond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 The hydrogen will add to one carbon atom</a:t>
            </a:r>
          </a:p>
          <a:p>
            <a:pPr marL="177800" indent="-177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The other carbon atom will attach the other piece of the addition reagent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OH </a:t>
            </a:r>
            <a:r>
              <a:rPr lang="en-US" sz="2600" dirty="0" smtClean="0"/>
              <a:t>(Hydration)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Halogen </a:t>
            </a:r>
            <a:r>
              <a:rPr lang="en-US" sz="2600" dirty="0" smtClean="0"/>
              <a:t>(</a:t>
            </a:r>
            <a:r>
              <a:rPr lang="en-US" sz="2600" dirty="0" err="1" smtClean="0"/>
              <a:t>Hydrohalogenation</a:t>
            </a:r>
            <a:r>
              <a:rPr lang="en-US" sz="2600" dirty="0" smtClean="0"/>
              <a:t>)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0965" name="Picture 7" descr="11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85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8"/>
          <p:cNvSpPr>
            <a:spLocks noChangeArrowheads="1"/>
          </p:cNvSpPr>
          <p:nvPr/>
        </p:nvSpPr>
        <p:spPr bwMode="auto">
          <a:xfrm rot="-5379738">
            <a:off x="-2764631" y="2821781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  <p:extLst>
      <p:ext uri="{BB962C8B-B14F-4D97-AF65-F5344CB8AC3E}">
        <p14:creationId xmlns:p14="http://schemas.microsoft.com/office/powerpoint/2010/main" val="7886495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30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3300"/>
                </a:solidFill>
              </a:rPr>
              <a:t>Markovnikov’s</a:t>
            </a:r>
            <a:r>
              <a:rPr lang="en-US" dirty="0" smtClean="0">
                <a:solidFill>
                  <a:srgbClr val="003300"/>
                </a:solidFill>
              </a:rPr>
              <a:t> Rule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7391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When an acid adds to a double bond -</a:t>
            </a:r>
            <a:r>
              <a:rPr lang="en-US" sz="3600" smtClean="0"/>
              <a:t>the H of the acid most often goes to the end of the double bond, which had more hydrogens attached initially</a:t>
            </a:r>
            <a:endParaRPr lang="en-US" sz="4000" smtClean="0"/>
          </a:p>
          <a:p>
            <a:pPr lvl="2" eaLnBrk="1" hangingPunct="1"/>
            <a:r>
              <a:rPr lang="en-US" sz="3200" smtClean="0"/>
              <a:t>H-OH</a:t>
            </a:r>
          </a:p>
          <a:p>
            <a:pPr lvl="2" eaLnBrk="1" hangingPunct="1"/>
            <a:r>
              <a:rPr lang="en-US" sz="3200" smtClean="0"/>
              <a:t>H-Cl</a:t>
            </a:r>
          </a:p>
          <a:p>
            <a:pPr lvl="2" eaLnBrk="1" hangingPunct="1"/>
            <a:r>
              <a:rPr lang="en-US" sz="3200" smtClean="0"/>
              <a:t>H-Br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 rot="-5379738">
            <a:off x="-2764631" y="2821781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  <p:grpSp>
        <p:nvGrpSpPr>
          <p:cNvPr id="44037" name="Group 9"/>
          <p:cNvGrpSpPr>
            <a:grpSpLocks/>
          </p:cNvGrpSpPr>
          <p:nvPr/>
        </p:nvGrpSpPr>
        <p:grpSpPr bwMode="auto">
          <a:xfrm>
            <a:off x="8229600" y="609600"/>
            <a:ext cx="685800" cy="523875"/>
            <a:chOff x="4114800" y="5791200"/>
            <a:chExt cx="685800" cy="523220"/>
          </a:xfrm>
        </p:grpSpPr>
        <p:sp>
          <p:nvSpPr>
            <p:cNvPr id="44038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4403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785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7150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Hydration of Alkynes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971800"/>
            <a:ext cx="7391400" cy="36576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</a:pPr>
            <a:r>
              <a:rPr lang="en-US" sz="2800" smtClean="0"/>
              <a:t>Hydration of an alkyne is a more complex process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initial product is not stable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Enol produced – both an alkene and an alcohol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Product is rapidly isomerized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Final product is either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Aldehyde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Ketone 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5061" name="Picture 6" descr="1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7315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 rot="-5379738">
            <a:off x="-2764631" y="2821781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11.5 Reactions Involving Alkenes and Alkynes</a:t>
            </a:r>
          </a:p>
        </p:txBody>
      </p:sp>
    </p:spTree>
    <p:extLst>
      <p:ext uri="{BB962C8B-B14F-4D97-AF65-F5344CB8AC3E}">
        <p14:creationId xmlns:p14="http://schemas.microsoft.com/office/powerpoint/2010/main" val="227664768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Polymers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72816"/>
            <a:ext cx="63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PVC</a:t>
            </a:r>
          </a:p>
          <a:p>
            <a:r>
              <a:rPr lang="da-DK" dirty="0" smtClean="0"/>
              <a:t>PETE</a:t>
            </a:r>
          </a:p>
          <a:p>
            <a:r>
              <a:rPr lang="da-DK" dirty="0" smtClean="0"/>
              <a:t>PP</a:t>
            </a:r>
          </a:p>
          <a:p>
            <a:r>
              <a:rPr lang="da-DK" dirty="0" smtClean="0"/>
              <a:t>PS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44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11.1</a:t>
            </a:r>
          </a:p>
        </p:txBody>
      </p:sp>
      <p:pic>
        <p:nvPicPr>
          <p:cNvPr id="6147" name="Picture 4" descr="den02621_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88975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Table 11.2</a:t>
            </a:r>
          </a:p>
        </p:txBody>
      </p:sp>
      <p:pic>
        <p:nvPicPr>
          <p:cNvPr id="22531" name="Picture 3" descr="den02621_t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00263"/>
            <a:ext cx="8524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711696" cy="49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Aromatic compounds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7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7818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</a:rPr>
              <a:t>Benzene Structure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6200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The benzene ring consists of: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000" dirty="0" smtClean="0"/>
              <a:t>Six carbon atoms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000" dirty="0" smtClean="0"/>
              <a:t>Joined in a planar hexagonal arrangement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000" dirty="0" smtClean="0"/>
              <a:t>Each carbon is bonded to one hydrogen atom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Two equivalent structures proposed by </a:t>
            </a:r>
            <a:r>
              <a:rPr lang="en-US" sz="2800" dirty="0" err="1" smtClean="0"/>
              <a:t>Kekul</a:t>
            </a:r>
            <a:r>
              <a:rPr lang="en-US" sz="2800" dirty="0" err="1" smtClean="0">
                <a:cs typeface="Times New Roman" pitchFamily="18" charset="0"/>
              </a:rPr>
              <a:t>é</a:t>
            </a:r>
            <a:r>
              <a:rPr lang="en-US" sz="2800" dirty="0" smtClean="0"/>
              <a:t> are recognized today as resonance structures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The real benzene molecule is a hybrid with each resonance structure contributing to the true structure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962400" y="4533900"/>
          <a:ext cx="41910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SIS/Draw Sketch" r:id="rId3" imgW="3600360" imgH="1885680" progId="ISISServer">
                  <p:embed/>
                </p:oleObj>
              </mc:Choice>
              <mc:Fallback>
                <p:oleObj name="ISIS/Draw Sketch" r:id="rId3" imgW="3600360" imgH="18856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33900"/>
                        <a:ext cx="4191000" cy="219551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14833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11.6</a:t>
            </a:r>
          </a:p>
        </p:txBody>
      </p:sp>
      <p:pic>
        <p:nvPicPr>
          <p:cNvPr id="24579" name="Picture 3" descr="den02621_1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96900"/>
            <a:ext cx="7118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Fig. 11.7</a:t>
            </a:r>
          </a:p>
        </p:txBody>
      </p:sp>
      <p:pic>
        <p:nvPicPr>
          <p:cNvPr id="25603" name="Picture 3" descr="den02621_11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27163"/>
            <a:ext cx="8588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1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IUPAC Names: Benzenes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6858000" cy="2057400"/>
          </a:xfrm>
        </p:spPr>
        <p:txBody>
          <a:bodyPr/>
          <a:lstStyle/>
          <a:p>
            <a:pPr eaLnBrk="1" hangingPunct="1"/>
            <a:r>
              <a:rPr lang="en-US" smtClean="0"/>
              <a:t>Most simple aromatic compounds are named as derivatives of benzene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smtClean="0"/>
              <a:t>For monosubstituted benzenes, name the  group and add “benzene”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666875" y="4295775"/>
          <a:ext cx="130492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SIS/Draw Sketch" r:id="rId3" imgW="1304640" imgH="1952280" progId="ISISServer">
                  <p:embed/>
                </p:oleObj>
              </mc:Choice>
              <mc:Fallback>
                <p:oleObj name="ISIS/Draw Sketch" r:id="rId3" imgW="1304640" imgH="1952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295775"/>
                        <a:ext cx="1304925" cy="19526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600825" y="4114800"/>
          <a:ext cx="22383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ISIS/Draw Sketch" r:id="rId5" imgW="2238120" imgH="1952280" progId="ISISServer">
                  <p:embed/>
                </p:oleObj>
              </mc:Choice>
              <mc:Fallback>
                <p:oleObj name="ISIS/Draw Sketch" r:id="rId5" imgW="2238120" imgH="1952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114800"/>
                        <a:ext cx="2238375" cy="19526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39788" y="6202363"/>
            <a:ext cx="3046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solidFill>
                  <a:srgbClr val="003300"/>
                </a:solidFill>
              </a:rPr>
              <a:t>chlorobenzene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315075" y="6019800"/>
            <a:ext cx="2759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solidFill>
                  <a:srgbClr val="003300"/>
                </a:solidFill>
              </a:rPr>
              <a:t>ethylbenzene</a:t>
            </a: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4191000" y="3762375"/>
          <a:ext cx="13716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SIS/Draw Sketch" r:id="rId7" imgW="1371600" imgH="1952280" progId="ISISServer">
                  <p:embed/>
                </p:oleObj>
              </mc:Choice>
              <mc:Fallback>
                <p:oleObj name="ISIS/Draw Sketch" r:id="rId7" imgW="1371600" imgH="1952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2375"/>
                        <a:ext cx="1371600" cy="19526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463925" y="5668963"/>
            <a:ext cx="2708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solidFill>
                  <a:srgbClr val="003300"/>
                </a:solidFill>
              </a:rPr>
              <a:t>nitrobenzene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42912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  <p:grpSp>
        <p:nvGrpSpPr>
          <p:cNvPr id="9228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9229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923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8074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248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</a:rPr>
              <a:t>IUPAC Names of Substituted Benzenes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524000" y="1295400"/>
          <a:ext cx="22383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ISIS/Draw Sketch" r:id="rId3" imgW="2238120" imgH="1952280" progId="ISISServer">
                  <p:embed/>
                </p:oleObj>
              </mc:Choice>
              <mc:Fallback>
                <p:oleObj name="ISIS/Draw Sketch" r:id="rId3" imgW="2238120" imgH="1952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2238375" cy="19526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6324600" y="1981200"/>
          <a:ext cx="246697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SIS/Draw Sketch" r:id="rId5" imgW="2466720" imgH="2095200" progId="ISISServer">
                  <p:embed/>
                </p:oleObj>
              </mc:Choice>
              <mc:Fallback>
                <p:oleObj name="ISIS/Draw Sketch" r:id="rId5" imgW="2466720" imgH="20952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81200"/>
                        <a:ext cx="2466975" cy="20955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2743200" y="4267200"/>
          <a:ext cx="28098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ISIS/Draw Sketch" r:id="rId7" imgW="2733480" imgH="1323720" progId="ISISServer">
                  <p:embed/>
                </p:oleObj>
              </mc:Choice>
              <mc:Fallback>
                <p:oleObj name="ISIS/Draw Sketch" r:id="rId7" imgW="2733480" imgH="1323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67200"/>
                        <a:ext cx="2809875" cy="136048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919163" y="3200400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3300"/>
                </a:solidFill>
              </a:rPr>
              <a:t>1-bromo-2-ethylbenzene</a:t>
            </a:r>
          </a:p>
          <a:p>
            <a:r>
              <a:rPr lang="en-US" sz="2800" b="1">
                <a:solidFill>
                  <a:srgbClr val="003300"/>
                </a:solidFill>
              </a:rPr>
              <a:t>o-bromoethylbenzene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096000" y="4062413"/>
            <a:ext cx="2701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3300"/>
                </a:solidFill>
              </a:rPr>
              <a:t>3-nitrotoluene</a:t>
            </a:r>
          </a:p>
          <a:p>
            <a:r>
              <a:rPr lang="en-US" sz="2800" b="1">
                <a:solidFill>
                  <a:srgbClr val="003300"/>
                </a:solidFill>
              </a:rPr>
              <a:t>m-nitrotoluene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316163" y="5638800"/>
            <a:ext cx="3662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>
                <a:solidFill>
                  <a:srgbClr val="003300"/>
                </a:solidFill>
              </a:rPr>
              <a:t>1,4-dichlorobenzene</a:t>
            </a:r>
          </a:p>
          <a:p>
            <a:r>
              <a:rPr lang="en-US" sz="2800" b="1">
                <a:solidFill>
                  <a:srgbClr val="003300"/>
                </a:solidFill>
              </a:rPr>
              <a:t> p-dichlorobenzene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990600" y="3733800"/>
            <a:ext cx="304800" cy="381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2438400" y="6096000"/>
            <a:ext cx="3048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6096000" y="4572000"/>
            <a:ext cx="4572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40486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162925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Historical Nomenclature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19200"/>
            <a:ext cx="7340600" cy="1563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Some members of the benzene family have unique names acquired before the IUPAC system was adopted that are still frequently used today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524000" y="3048000"/>
          <a:ext cx="13430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SIS/Draw Sketch" r:id="rId3" imgW="1342800" imgH="2295360" progId="ISISServer">
                  <p:embed/>
                </p:oleObj>
              </mc:Choice>
              <mc:Fallback>
                <p:oleObj name="ISIS/Draw Sketch" r:id="rId3" imgW="1342800" imgH="22953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1343025" cy="22955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124200" y="4414838"/>
          <a:ext cx="13335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SIS/Draw Sketch" r:id="rId5" imgW="1333440" imgH="2295360" progId="ISISServer">
                  <p:embed/>
                </p:oleObj>
              </mc:Choice>
              <mc:Fallback>
                <p:oleObj name="ISIS/Draw Sketch" r:id="rId5" imgW="1333440" imgH="22953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4838"/>
                        <a:ext cx="1333500" cy="22955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4800600" y="3124200"/>
          <a:ext cx="13430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SIS/Draw Sketch" r:id="rId7" imgW="1342800" imgH="2276280" progId="ISISServer">
                  <p:embed/>
                </p:oleObj>
              </mc:Choice>
              <mc:Fallback>
                <p:oleObj name="ISIS/Draw Sketch" r:id="rId7" imgW="1342800" imgH="22762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24200"/>
                        <a:ext cx="1343025" cy="22764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6553200" y="4191000"/>
          <a:ext cx="18859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ISIS/Draw Sketch" r:id="rId9" imgW="1885680" imgH="2523960" progId="ISISServer">
                  <p:embed/>
                </p:oleObj>
              </mc:Choice>
              <mc:Fallback>
                <p:oleObj name="ISIS/Draw Sketch" r:id="rId9" imgW="1885680" imgH="25239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1885950" cy="25241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9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7295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152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Benzene As a Substituent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7315200" cy="3352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When the benzene ring is a substituent on a chain (C</a:t>
            </a:r>
            <a:r>
              <a:rPr lang="en-US" sz="4000" baseline="-25000" smtClean="0"/>
              <a:t>6</a:t>
            </a:r>
            <a:r>
              <a:rPr lang="en-US" smtClean="0"/>
              <a:t>H</a:t>
            </a:r>
            <a:r>
              <a:rPr lang="en-US" sz="4000" baseline="-25000" smtClean="0"/>
              <a:t>5</a:t>
            </a:r>
            <a:r>
              <a:rPr lang="en-US" smtClean="0"/>
              <a:t>), it is called a </a:t>
            </a:r>
            <a:r>
              <a:rPr lang="en-US" smtClean="0">
                <a:solidFill>
                  <a:schemeClr val="folHlink"/>
                </a:solidFill>
              </a:rPr>
              <a:t>phenyl group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Note the difference between </a:t>
            </a:r>
          </a:p>
          <a:p>
            <a:pPr lvl="2" eaLnBrk="1" hangingPunct="1"/>
            <a:r>
              <a:rPr lang="en-US" smtClean="0">
                <a:solidFill>
                  <a:schemeClr val="accent2"/>
                </a:solidFill>
              </a:rPr>
              <a:t>Phenyl</a:t>
            </a:r>
            <a:r>
              <a:rPr lang="en-US" smtClean="0"/>
              <a:t>  </a:t>
            </a:r>
          </a:p>
          <a:p>
            <a:pPr lvl="2" eaLnBrk="1" hangingPunct="1"/>
            <a:r>
              <a:rPr lang="en-US" smtClean="0">
                <a:solidFill>
                  <a:schemeClr val="accent2"/>
                </a:solidFill>
              </a:rPr>
              <a:t>Phenol</a:t>
            </a:r>
            <a:r>
              <a:rPr lang="en-US" smtClean="0"/>
              <a:t> (a functional group)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362200" y="3962400"/>
          <a:ext cx="45720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SIS/Draw Sketch" r:id="rId3" imgW="3943080" imgH="1552320" progId="ISISServer">
                  <p:embed/>
                </p:oleObj>
              </mc:Choice>
              <mc:Fallback>
                <p:oleObj name="ISIS/Draw Sketch" r:id="rId3" imgW="3943080" imgH="1552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962400"/>
                        <a:ext cx="4572000" cy="180022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0" y="5867400"/>
            <a:ext cx="437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>
                <a:solidFill>
                  <a:srgbClr val="003300"/>
                </a:solidFill>
              </a:rPr>
              <a:t>4-phenyl-1-pentene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62200" y="4038600"/>
            <a:ext cx="1524000" cy="1981200"/>
            <a:chOff x="1296" y="2400"/>
            <a:chExt cx="960" cy="1248"/>
          </a:xfrm>
        </p:grpSpPr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1296" y="2400"/>
              <a:ext cx="960" cy="1008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968" y="3408"/>
              <a:ext cx="0" cy="24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2295" name="Rectangle 10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203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</a:rPr>
              <a:t>Aliphatic Hydrocarbon Structure Comparison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-5379738">
            <a:off x="-2764631" y="3090558"/>
            <a:ext cx="684053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4400" dirty="0">
              <a:solidFill>
                <a:srgbClr val="C2FAEF"/>
              </a:solidFill>
              <a:latin typeface="Times New Roman" pitchFamily="18" charset="0"/>
            </a:endParaRPr>
          </a:p>
        </p:txBody>
      </p:sp>
      <p:pic>
        <p:nvPicPr>
          <p:cNvPr id="22532" name="Picture 4" descr="ta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147888"/>
            <a:ext cx="76819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3300"/>
                </a:solidFill>
              </a:rPr>
              <a:t>Polynuclear</a:t>
            </a:r>
            <a:r>
              <a:rPr lang="en-US" dirty="0" smtClean="0">
                <a:solidFill>
                  <a:srgbClr val="003300"/>
                </a:solidFill>
              </a:rPr>
              <a:t> Aromatic Hydrocarbons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143000" y="3946525"/>
            <a:ext cx="7924800" cy="21796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Polynuclear aromatic hydrocarbons (PAH) are composed of two or more aromatic rings joined together </a:t>
            </a:r>
          </a:p>
          <a:p>
            <a:pPr lvl="1" eaLnBrk="1" hangingPunct="1"/>
            <a:r>
              <a:rPr lang="en-US" sz="2400" smtClean="0"/>
              <a:t>Many have been shown to cause cancer </a:t>
            </a:r>
          </a:p>
        </p:txBody>
      </p:sp>
      <p:pic>
        <p:nvPicPr>
          <p:cNvPr id="54276" name="Picture 5" descr="11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772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4269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Benzene Halogenation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4478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Halogenation places a Br or Cl on the ring</a:t>
            </a:r>
          </a:p>
          <a:p>
            <a:pPr lvl="1" eaLnBrk="1" hangingPunct="1"/>
            <a:r>
              <a:rPr lang="en-US" smtClean="0"/>
              <a:t>The reagent used is typically Br</a:t>
            </a:r>
            <a:r>
              <a:rPr lang="en-US" baseline="-25000" smtClean="0"/>
              <a:t>2</a:t>
            </a:r>
            <a:r>
              <a:rPr lang="en-US" smtClean="0"/>
              <a:t> or Cl</a:t>
            </a:r>
            <a:r>
              <a:rPr lang="en-US" baseline="-25000" smtClean="0"/>
              <a:t>2</a:t>
            </a:r>
          </a:p>
          <a:p>
            <a:pPr lvl="1" eaLnBrk="1" hangingPunct="1"/>
            <a:r>
              <a:rPr lang="en-US" smtClean="0"/>
              <a:t>Fe or FeCl</a:t>
            </a:r>
            <a:r>
              <a:rPr lang="en-US" sz="4000" baseline="-25000" smtClean="0"/>
              <a:t>3</a:t>
            </a:r>
            <a:r>
              <a:rPr lang="en-US" smtClean="0"/>
              <a:t> are used as catalysts</a:t>
            </a:r>
          </a:p>
        </p:txBody>
      </p:sp>
      <p:pic>
        <p:nvPicPr>
          <p:cNvPr id="56324" name="Picture 5" descr="11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5538"/>
            <a:ext cx="72390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6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298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Benzene Nitration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81200"/>
            <a:ext cx="7467600" cy="1371600"/>
          </a:xfrm>
        </p:spPr>
        <p:txBody>
          <a:bodyPr/>
          <a:lstStyle/>
          <a:p>
            <a:pPr marL="0" indent="0" eaLnBrk="1" hangingPunct="1"/>
            <a:r>
              <a:rPr lang="en-US" sz="2800" smtClean="0"/>
              <a:t>Nitration places the nitro group on the ring</a:t>
            </a:r>
          </a:p>
          <a:p>
            <a:pPr marL="0" indent="0" eaLnBrk="1" hangingPunct="1"/>
            <a:r>
              <a:rPr lang="en-US" sz="2800" smtClean="0"/>
              <a:t>Sulfuric acid is needed as a catalyst</a:t>
            </a:r>
          </a:p>
        </p:txBody>
      </p:sp>
      <p:pic>
        <p:nvPicPr>
          <p:cNvPr id="57348" name="Picture 5" descr="11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83000"/>
            <a:ext cx="78295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1821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Benzene Sulfonation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7543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Sulfonation places an SO</a:t>
            </a:r>
            <a:r>
              <a:rPr lang="en-US" sz="3600" baseline="-25000" smtClean="0"/>
              <a:t>3</a:t>
            </a:r>
            <a:r>
              <a:rPr lang="en-US" sz="2800" smtClean="0"/>
              <a:t>H group on the 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Concentrated sulfuric acid is required as a catalyst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is also a substitution reaction</a:t>
            </a:r>
          </a:p>
        </p:txBody>
      </p:sp>
      <p:pic>
        <p:nvPicPr>
          <p:cNvPr id="58372" name="Picture 5" descr="11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4288"/>
            <a:ext cx="76962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 rot="-5379738">
            <a:off x="-3032919" y="3086894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11.6 Aromatic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21095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</a:rPr>
              <a:t>11.7 Heterocyclic Aromatic Compounds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43000"/>
            <a:ext cx="7391400" cy="3200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Rings with at least one atom other than carbon as part of the structure of the aromatic ring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This hetero atom is typically O, N, 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The ring also has delocalized electrons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The total number of atoms in the ring is typically either: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A six </a:t>
            </a:r>
            <a:r>
              <a:rPr lang="en-US" sz="2400" dirty="0" err="1" smtClean="0"/>
              <a:t>membered</a:t>
            </a:r>
            <a:r>
              <a:rPr lang="en-US" sz="2400" dirty="0" smtClean="0"/>
              <a:t> 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Some have a five </a:t>
            </a:r>
            <a:r>
              <a:rPr lang="en-US" sz="2400" dirty="0" err="1" smtClean="0"/>
              <a:t>membered</a:t>
            </a:r>
            <a:r>
              <a:rPr lang="en-US" sz="2400" dirty="0" smtClean="0"/>
              <a:t> ring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838200" y="4449763"/>
          <a:ext cx="8039100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ISIS/Draw Sketch" r:id="rId3" imgW="5600520" imgH="1571400" progId="ISISServer">
                  <p:embed/>
                </p:oleObj>
              </mc:Choice>
              <mc:Fallback>
                <p:oleObj name="ISIS/Draw Sketch" r:id="rId3" imgW="5600520" imgH="1571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49763"/>
                        <a:ext cx="8039100" cy="225583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8229600" y="914400"/>
            <a:ext cx="685800" cy="523875"/>
            <a:chOff x="4114800" y="5791200"/>
            <a:chExt cx="685800" cy="523220"/>
          </a:xfrm>
        </p:grpSpPr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1331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998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Heterocyclic Aromatics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7391400" cy="1524000"/>
          </a:xfrm>
        </p:spPr>
        <p:txBody>
          <a:bodyPr/>
          <a:lstStyle/>
          <a:p>
            <a:pPr eaLnBrk="1" hangingPunct="1"/>
            <a:r>
              <a:rPr lang="en-US" sz="2800" smtClean="0"/>
              <a:t>Heterocyclic aromatics are similar to benzene in stability and chemical behavior</a:t>
            </a:r>
          </a:p>
          <a:p>
            <a:pPr eaLnBrk="1" hangingPunct="1"/>
            <a:r>
              <a:rPr lang="en-US" sz="2800" smtClean="0"/>
              <a:t>Many are significant biologically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585913" y="2743200"/>
          <a:ext cx="44577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ISIS/Draw Sketch" r:id="rId3" imgW="3762360" imgH="1742760" progId="ISISServer">
                  <p:embed/>
                </p:oleObj>
              </mc:Choice>
              <mc:Fallback>
                <p:oleObj name="ISIS/Draw Sketch" r:id="rId3" imgW="3762360" imgH="17427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743200"/>
                        <a:ext cx="4457700" cy="190500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1270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237288" y="3192463"/>
            <a:ext cx="2906712" cy="1079500"/>
          </a:xfrm>
          <a:prstGeom prst="rect">
            <a:avLst/>
          </a:prstGeom>
          <a:solidFill>
            <a:srgbClr val="003300">
              <a:alpha val="79999"/>
            </a:srgb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</a:rPr>
              <a:t>Found in</a:t>
            </a:r>
          </a:p>
          <a:p>
            <a:r>
              <a:rPr lang="en-US" sz="3200" b="1">
                <a:solidFill>
                  <a:srgbClr val="FFFFFF"/>
                </a:solidFill>
              </a:rPr>
              <a:t>DNA and RNA</a:t>
            </a:r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2362200" y="4876800"/>
          <a:ext cx="15049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SIS/Draw Sketch" r:id="rId5" imgW="1581120" imgH="2000160" progId="ISISServer">
                  <p:embed/>
                </p:oleObj>
              </mc:Choice>
              <mc:Fallback>
                <p:oleObj name="ISIS/Draw Sketch" r:id="rId5" imgW="1581120" imgH="20001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1504950" cy="17716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 w="12700">
                        <a:solidFill>
                          <a:schemeClr val="tx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217988" y="5205413"/>
            <a:ext cx="4327525" cy="1079500"/>
          </a:xfrm>
          <a:prstGeom prst="rect">
            <a:avLst/>
          </a:prstGeom>
          <a:solidFill>
            <a:srgbClr val="003300">
              <a:alpha val="79999"/>
            </a:srgbClr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>
                <a:solidFill>
                  <a:srgbClr val="FFFFFF"/>
                </a:solidFill>
              </a:rPr>
              <a:t>Found in hemoglobin</a:t>
            </a:r>
          </a:p>
          <a:p>
            <a:r>
              <a:rPr lang="en-US" sz="3200" b="1">
                <a:solidFill>
                  <a:srgbClr val="FFFFFF"/>
                </a:solidFill>
              </a:rPr>
              <a:t>and chlorophyll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 rot="-5379738">
            <a:off x="-2764631" y="2818606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11.7 Heterocyclic Aromatic Compounds</a:t>
            </a:r>
          </a:p>
        </p:txBody>
      </p:sp>
    </p:spTree>
    <p:extLst>
      <p:ext uri="{BB962C8B-B14F-4D97-AF65-F5344CB8AC3E}">
        <p14:creationId xmlns:p14="http://schemas.microsoft.com/office/powerpoint/2010/main" val="401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Reaction Schematic</a:t>
            </a:r>
          </a:p>
        </p:txBody>
      </p:sp>
      <p:sp>
        <p:nvSpPr>
          <p:cNvPr id="59395" name="AutoShape 11"/>
          <p:cNvSpPr>
            <a:spLocks noGrp="1" noChangeArrowheads="1"/>
          </p:cNvSpPr>
          <p:nvPr>
            <p:ph idx="1"/>
          </p:nvPr>
        </p:nvSpPr>
        <p:spPr>
          <a:xfrm>
            <a:off x="5181600" y="5562600"/>
            <a:ext cx="2514600" cy="7620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rgbClr val="D0C1D5"/>
                </a:solidFill>
              </a:rPr>
              <a:t>Halogenation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4038600" y="1339850"/>
            <a:ext cx="1614488" cy="661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Alkene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H="1">
            <a:off x="1981200" y="1981200"/>
            <a:ext cx="220980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 flipH="1">
            <a:off x="4267200" y="1981200"/>
            <a:ext cx="381000" cy="2057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4800600" y="1981200"/>
            <a:ext cx="914400" cy="3581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>
            <a:off x="5410200" y="1981200"/>
            <a:ext cx="1600200" cy="1600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9402" name="AutoShape 9"/>
          <p:cNvSpPr>
            <a:spLocks noChangeArrowheads="1"/>
          </p:cNvSpPr>
          <p:nvPr/>
        </p:nvSpPr>
        <p:spPr bwMode="auto">
          <a:xfrm>
            <a:off x="611188" y="4748213"/>
            <a:ext cx="2473325" cy="661987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D0C1D5"/>
                </a:solidFill>
                <a:latin typeface="Times New Roman" pitchFamily="18" charset="0"/>
              </a:rPr>
              <a:t>Hydrogenation</a:t>
            </a:r>
          </a:p>
        </p:txBody>
      </p:sp>
      <p:sp>
        <p:nvSpPr>
          <p:cNvPr id="59403" name="AutoShape 10"/>
          <p:cNvSpPr>
            <a:spLocks noChangeArrowheads="1"/>
          </p:cNvSpPr>
          <p:nvPr/>
        </p:nvSpPr>
        <p:spPr bwMode="auto">
          <a:xfrm>
            <a:off x="3352800" y="4038600"/>
            <a:ext cx="1774825" cy="661988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D0C1D5"/>
                </a:solidFill>
                <a:latin typeface="Times New Roman" pitchFamily="18" charset="0"/>
              </a:rPr>
              <a:t>Hydration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5715000" y="3581400"/>
            <a:ext cx="3276600" cy="661988"/>
          </a:xfrm>
          <a:prstGeom prst="bevel">
            <a:avLst>
              <a:gd name="adj" fmla="val 12500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D0C1D5"/>
                </a:solidFill>
                <a:latin typeface="Times New Roman" pitchFamily="18" charset="0"/>
              </a:rPr>
              <a:t>Hydrohalogenation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819275" y="3290888"/>
            <a:ext cx="1460500" cy="8366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+ H</a:t>
            </a:r>
            <a:r>
              <a:rPr lang="en-US" sz="2800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  <a:p>
            <a:pPr algn="ctr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Pt, Pd, or Ni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3733800" y="2743200"/>
            <a:ext cx="1143000" cy="836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+ H</a:t>
            </a:r>
            <a:r>
              <a:rPr lang="en-US" sz="28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acidic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5249863" y="4419600"/>
            <a:ext cx="1455737" cy="836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>
                <a:solidFill>
                  <a:schemeClr val="folHlink"/>
                </a:solidFill>
                <a:latin typeface="Times New Roman" pitchFamily="18" charset="0"/>
              </a:rPr>
              <a:t>+ X</a:t>
            </a:r>
            <a:r>
              <a:rPr lang="en-US" sz="2800" baseline="-25000">
                <a:solidFill>
                  <a:schemeClr val="folHlink"/>
                </a:solidFill>
                <a:latin typeface="Times New Roman" pitchFamily="18" charset="0"/>
              </a:rPr>
              <a:t>2</a:t>
            </a:r>
            <a:endParaRPr lang="en-US" sz="2800">
              <a:solidFill>
                <a:schemeClr val="folHlink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chemeClr val="folHlink"/>
                </a:solidFill>
                <a:latin typeface="Times New Roman" pitchFamily="18" charset="0"/>
              </a:rPr>
              <a:t>adds easily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5784850" y="2514600"/>
            <a:ext cx="1000125" cy="531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+ HX</a:t>
            </a:r>
          </a:p>
        </p:txBody>
      </p:sp>
    </p:spTree>
    <p:extLst>
      <p:ext uri="{BB962C8B-B14F-4D97-AF65-F5344CB8AC3E}">
        <p14:creationId xmlns:p14="http://schemas.microsoft.com/office/powerpoint/2010/main" val="2156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Summary of Reactions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1. Addition Reactions of Alkenes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a. Hydrogenation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b. Hydration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c. Halogenation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d. Hydrohalogenation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2. Addition Polymers of Alkenes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3. Reactions of Benzene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a. Halogenation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b. Nitration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smtClean="0"/>
              <a:t>c. Sulfonation</a:t>
            </a:r>
          </a:p>
        </p:txBody>
      </p:sp>
    </p:spTree>
    <p:extLst>
      <p:ext uri="{BB962C8B-B14F-4D97-AF65-F5344CB8AC3E}">
        <p14:creationId xmlns:p14="http://schemas.microsoft.com/office/powerpoint/2010/main" val="3184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933700" y="2933700"/>
            <a:ext cx="7010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</a:rPr>
              <a:t>Diagrammatic Summary of </a:t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>Reactions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90525"/>
            <a:ext cx="55340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</a:rPr>
              <a:t>Bonding and Geometry</a:t>
            </a:r>
            <a:br>
              <a:rPr lang="en-CA" dirty="0" smtClean="0">
                <a:solidFill>
                  <a:srgbClr val="003300"/>
                </a:solidFill>
              </a:rPr>
            </a:br>
            <a:r>
              <a:rPr lang="en-CA" dirty="0" smtClean="0">
                <a:solidFill>
                  <a:srgbClr val="003300"/>
                </a:solidFill>
              </a:rPr>
              <a:t>of Two-Carbon Molecules                                      </a:t>
            </a:r>
          </a:p>
        </p:txBody>
      </p:sp>
      <p:pic>
        <p:nvPicPr>
          <p:cNvPr id="23555" name="Picture 4" descr="ta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0388"/>
            <a:ext cx="7620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 rot="-5379738">
            <a:off x="-2764631" y="2824956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11.1 Structure and Physical</a:t>
            </a:r>
            <a:r>
              <a:rPr lang="en-US" sz="4400">
                <a:solidFill>
                  <a:srgbClr val="D9FCF5"/>
                </a:solidFill>
                <a:latin typeface="Times New Roman" pitchFamily="18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39754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003300"/>
                </a:solidFill>
              </a:rPr>
              <a:t>Structural Comparison of Five Carbon Molecules                                     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431925" y="4876800"/>
            <a:ext cx="715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Basic tetrahedral         Planar around the       Linear at the</a:t>
            </a:r>
          </a:p>
          <a:p>
            <a:r>
              <a:rPr lang="en-US" sz="2400">
                <a:latin typeface="Times New Roman" pitchFamily="18" charset="0"/>
              </a:rPr>
              <a:t>   zig-zag shape               double bond             triple bond</a:t>
            </a:r>
          </a:p>
        </p:txBody>
      </p:sp>
      <p:pic>
        <p:nvPicPr>
          <p:cNvPr id="24580" name="Picture 5" descr="1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69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 rot="-5379738">
            <a:off x="-2764631" y="2824956"/>
            <a:ext cx="68405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11.1 Structure and Physical</a:t>
            </a:r>
            <a:r>
              <a:rPr lang="en-US" sz="4400">
                <a:solidFill>
                  <a:srgbClr val="D9FCF5"/>
                </a:solidFill>
                <a:latin typeface="Times New Roman" pitchFamily="18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8351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75" y="304800"/>
            <a:ext cx="7642225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00"/>
                </a:solidFill>
              </a:rPr>
              <a:t>11.2 Alkenes and Alkynes: </a:t>
            </a:r>
            <a:r>
              <a:rPr lang="en-US" sz="4000" dirty="0" smtClean="0">
                <a:solidFill>
                  <a:srgbClr val="003300"/>
                </a:solidFill>
              </a:rPr>
              <a:t>Nomenclature</a:t>
            </a:r>
            <a:endParaRPr lang="en-US" sz="6000" dirty="0" smtClean="0">
              <a:solidFill>
                <a:srgbClr val="00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305800" cy="4572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Base name from longest chain containing the multiple bond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Change from </a:t>
            </a:r>
            <a:r>
              <a:rPr lang="en-US" i="1" smtClean="0"/>
              <a:t>-</a:t>
            </a:r>
            <a:r>
              <a:rPr lang="en-US" b="1" i="1" smtClean="0">
                <a:solidFill>
                  <a:schemeClr val="accent2"/>
                </a:solidFill>
              </a:rPr>
              <a:t>a</a:t>
            </a:r>
            <a:r>
              <a:rPr lang="en-US" i="1" smtClean="0">
                <a:solidFill>
                  <a:schemeClr val="accent2"/>
                </a:solidFill>
              </a:rPr>
              <a:t>ne</a:t>
            </a:r>
            <a:r>
              <a:rPr lang="en-US" smtClean="0"/>
              <a:t> to </a:t>
            </a:r>
            <a:r>
              <a:rPr lang="en-US" i="1" smtClean="0"/>
              <a:t>-</a:t>
            </a:r>
            <a:r>
              <a:rPr lang="en-US" b="1" i="1" smtClean="0">
                <a:solidFill>
                  <a:schemeClr val="accent2"/>
                </a:solidFill>
              </a:rPr>
              <a:t>e</a:t>
            </a:r>
            <a:r>
              <a:rPr lang="en-US" i="1" smtClean="0">
                <a:solidFill>
                  <a:schemeClr val="accent2"/>
                </a:solidFill>
              </a:rPr>
              <a:t>ne</a:t>
            </a:r>
            <a:r>
              <a:rPr lang="en-US" smtClean="0"/>
              <a:t> or </a:t>
            </a:r>
            <a:r>
              <a:rPr lang="en-US" i="1" smtClean="0"/>
              <a:t>-</a:t>
            </a:r>
            <a:r>
              <a:rPr lang="en-US" b="1" i="1" smtClean="0">
                <a:solidFill>
                  <a:schemeClr val="accent2"/>
                </a:solidFill>
              </a:rPr>
              <a:t>y</a:t>
            </a:r>
            <a:r>
              <a:rPr lang="en-US" i="1" smtClean="0">
                <a:solidFill>
                  <a:schemeClr val="accent2"/>
                </a:solidFill>
              </a:rPr>
              <a:t>ne</a:t>
            </a:r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Number from the end, that will give the first carbon of the multiple bond the lower number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Prefix the name with the number of the first multiple bond carbon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mtClean="0"/>
              <a:t>Prefix branch/substituent names as for alkanes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86263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26629" name="Group 9"/>
          <p:cNvGrpSpPr>
            <a:grpSpLocks/>
          </p:cNvGrpSpPr>
          <p:nvPr/>
        </p:nvGrpSpPr>
        <p:grpSpPr bwMode="auto">
          <a:xfrm>
            <a:off x="8229600" y="1066800"/>
            <a:ext cx="685800" cy="523875"/>
            <a:chOff x="4114800" y="5791200"/>
            <a:chExt cx="685800" cy="523220"/>
          </a:xfrm>
        </p:grpSpPr>
        <p:sp>
          <p:nvSpPr>
            <p:cNvPr id="26630" name="TextBox 5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6631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77749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108825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Naming Geometric Isomers</a:t>
            </a:r>
            <a:endParaRPr lang="en-US" sz="6700" smtClean="0">
              <a:solidFill>
                <a:srgbClr val="0033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0"/>
            <a:ext cx="7337425" cy="16256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2-butene is the first example of an alkene which can have two different structures based on restricted rotation about the double bond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2990850"/>
          <a:ext cx="7162800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SIS/Draw Sketch" r:id="rId4" imgW="7648560" imgH="2457360" progId="ISISServer">
                  <p:embed/>
                </p:oleObj>
              </mc:Choice>
              <mc:Fallback>
                <p:oleObj name="ISIS/Draw Sketch" r:id="rId4" imgW="7648560" imgH="24573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90850"/>
                        <a:ext cx="7162800" cy="230028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5267325"/>
            <a:ext cx="708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3600" i="1">
                <a:solidFill>
                  <a:schemeClr val="accent2"/>
                </a:solidFill>
              </a:rPr>
              <a:t>trans</a:t>
            </a:r>
            <a:r>
              <a:rPr lang="en-US" sz="3600">
                <a:solidFill>
                  <a:schemeClr val="accent2"/>
                </a:solidFill>
              </a:rPr>
              <a:t>-2-butene        </a:t>
            </a:r>
            <a:r>
              <a:rPr lang="en-US" sz="3600" i="1">
                <a:solidFill>
                  <a:schemeClr val="accent2"/>
                </a:solidFill>
              </a:rPr>
              <a:t>cis</a:t>
            </a:r>
            <a:r>
              <a:rPr lang="en-US" sz="3600">
                <a:solidFill>
                  <a:schemeClr val="accent2"/>
                </a:solidFill>
              </a:rPr>
              <a:t>-2-butene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 rot="-5379738">
            <a:off x="-3032919" y="3090069"/>
            <a:ext cx="684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C2FAEF"/>
                </a:solidFill>
                <a:latin typeface="Times New Roman" pitchFamily="18" charset="0"/>
              </a:rPr>
              <a:t>11.3 Geometric Isomers</a:t>
            </a:r>
          </a:p>
        </p:txBody>
      </p:sp>
    </p:spTree>
    <p:extLst>
      <p:ext uri="{BB962C8B-B14F-4D97-AF65-F5344CB8AC3E}">
        <p14:creationId xmlns:p14="http://schemas.microsoft.com/office/powerpoint/2010/main" val="328665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E,Z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dirty="0" smtClean="0"/>
              <a:t>E means entgegen = on opposite sites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da-DK" dirty="0" smtClean="0"/>
              <a:t>Z means zusammen = on the same side</a:t>
            </a:r>
          </a:p>
          <a:p>
            <a:r>
              <a:rPr lang="da-DK" dirty="0" smtClean="0"/>
              <a:t>Priority rules, the higher the number in the periodic table the higher the </a:t>
            </a:r>
            <a:r>
              <a:rPr lang="da-DK" dirty="0" smtClean="0"/>
              <a:t>priority</a:t>
            </a:r>
            <a:endParaRPr lang="da-DK" dirty="0" smtClean="0"/>
          </a:p>
          <a:p>
            <a:r>
              <a:rPr lang="da-DK" dirty="0" smtClean="0"/>
              <a:t>The two substituents with highest priority determines </a:t>
            </a:r>
            <a:r>
              <a:rPr lang="da-DK" dirty="0" smtClean="0"/>
              <a:t>whether </a:t>
            </a:r>
            <a:r>
              <a:rPr lang="da-DK" dirty="0" smtClean="0"/>
              <a:t>it is E or Z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1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smtClean="0"/>
              <a:t>Page 355</a:t>
            </a:r>
          </a:p>
        </p:txBody>
      </p:sp>
      <p:pic>
        <p:nvPicPr>
          <p:cNvPr id="12291" name="Picture 3" descr="den02621_un1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95300"/>
            <a:ext cx="7327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848</Words>
  <Application>Microsoft Office PowerPoint</Application>
  <PresentationFormat>On-screen Show (4:3)</PresentationFormat>
  <Paragraphs>171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ISIS/Draw Sketch</vt:lpstr>
      <vt:lpstr>CS ChemDraw Drawing</vt:lpstr>
      <vt:lpstr>Unsaturated hydrocarbons</vt:lpstr>
      <vt:lpstr>Fig. 11.1</vt:lpstr>
      <vt:lpstr>Aliphatic Hydrocarbon Structure Comparison</vt:lpstr>
      <vt:lpstr>Bonding and Geometry of Two-Carbon Molecules                                      </vt:lpstr>
      <vt:lpstr>Structural Comparison of Five Carbon Molecules                                      </vt:lpstr>
      <vt:lpstr>11.2 Alkenes and Alkynes: Nomenclature</vt:lpstr>
      <vt:lpstr>Naming Geometric Isomers</vt:lpstr>
      <vt:lpstr>E,Z</vt:lpstr>
      <vt:lpstr>Page 355</vt:lpstr>
      <vt:lpstr>Page 359</vt:lpstr>
      <vt:lpstr>Alkenes in nature</vt:lpstr>
      <vt:lpstr>Fig. 11.3a</vt:lpstr>
      <vt:lpstr>Fig. 11.3</vt:lpstr>
      <vt:lpstr>Fig. 11.4</vt:lpstr>
      <vt:lpstr>Addition: General Reaction</vt:lpstr>
      <vt:lpstr>Unsymmetrical Addition</vt:lpstr>
      <vt:lpstr>Markovnikov’s Rule</vt:lpstr>
      <vt:lpstr>Hydration of Alkynes</vt:lpstr>
      <vt:lpstr>Polymers </vt:lpstr>
      <vt:lpstr>Table 11.2</vt:lpstr>
      <vt:lpstr>PowerPoint Presentation</vt:lpstr>
      <vt:lpstr>Aromatic compounds</vt:lpstr>
      <vt:lpstr>Benzene Structure</vt:lpstr>
      <vt:lpstr>Fig. 11.6</vt:lpstr>
      <vt:lpstr>Fig. 11.7</vt:lpstr>
      <vt:lpstr>IUPAC Names: Benzenes</vt:lpstr>
      <vt:lpstr>IUPAC Names of Substituted Benzenes</vt:lpstr>
      <vt:lpstr>Historical Nomenclature</vt:lpstr>
      <vt:lpstr>Benzene As a Substituent</vt:lpstr>
      <vt:lpstr>Polynuclear Aromatic Hydrocarbons</vt:lpstr>
      <vt:lpstr>Benzene Halogenation</vt:lpstr>
      <vt:lpstr>Benzene Nitration</vt:lpstr>
      <vt:lpstr>Benzene Sulfonation</vt:lpstr>
      <vt:lpstr>11.7 Heterocyclic Aromatic Compounds</vt:lpstr>
      <vt:lpstr>Heterocyclic Aromatics</vt:lpstr>
      <vt:lpstr>Reaction Schematic</vt:lpstr>
      <vt:lpstr>Summary of Reactions</vt:lpstr>
      <vt:lpstr>Diagrammatic Summary of 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Unsaturated hydrocarbons</dc:title>
  <dc:creator>poulerik</dc:creator>
  <cp:lastModifiedBy>poulerik</cp:lastModifiedBy>
  <cp:revision>11</cp:revision>
  <dcterms:created xsi:type="dcterms:W3CDTF">2012-09-20T15:16:58Z</dcterms:created>
  <dcterms:modified xsi:type="dcterms:W3CDTF">2013-03-18T08:01:54Z</dcterms:modified>
</cp:coreProperties>
</file>