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90" r:id="rId4"/>
    <p:sldId id="257" r:id="rId5"/>
    <p:sldId id="258" r:id="rId6"/>
    <p:sldId id="288" r:id="rId7"/>
    <p:sldId id="259" r:id="rId8"/>
    <p:sldId id="260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8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61" r:id="rId3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AD23-F12F-4D2D-8AE2-5EDBF7C8EC28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0FBE-00F3-4970-B19B-E198A57CED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698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83012E27-25FB-40CD-862C-76A138328E87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59389D87-A629-46D8-9A93-3C98730B42C2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983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6C0B593B-0ADF-4B02-8609-C6C5B61D0D9D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3E3E5C1-44F1-40ED-8708-B003272F5977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DBFB06B0-9351-40D6-B3EB-33A90F635C22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A102EE4E-3E0F-44C2-B078-6B04B5D94EB0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064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200180DC-97F9-45DA-8C79-5E44A21C5FC1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085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B6804E79-4816-40C9-83AC-B4E9E6634C21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105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E8EAC8E2-733D-4D95-BDD2-EF76CB4F228B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126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18A00EF2-16D0-43DC-A6F3-530787EA848E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3A914333-8FCB-4D8E-9617-369A08EFA678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E55F9A71-16F6-4C66-A5C5-436B39E526A9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E4D595E6-49DA-475C-B30C-FA6CF8A27E80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218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363E32A0-BE6B-41F6-ADA9-F5FE2C7DFB76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07DA12A1-45F9-4F3A-909D-FFF0C62B669E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239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850DAB35-0211-4466-BD69-CC66B3123F25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259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AC3EB6E0-C8BB-4D4B-B9F2-9B0FFE67BF94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155626A0-6CBD-4C7B-A445-3CCAE8D8C875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46A7C63-42FA-494A-957B-E721989FCCE9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FDB8B9BA-4354-4D4A-A296-DEB9D24BB64B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2C326D44-69A6-43ED-B584-4BA4A5A0FA73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DE0C9914-16A6-4321-948F-BA05033545F2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55060099-C452-4C42-9E00-B7E628D8B87A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8EAA0858-CFC2-4BF1-9891-6F92C080A0A8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AA60524B-366D-46B4-99B0-37DB8B87ADDE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66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1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56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8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652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20574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6185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21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99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11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39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733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09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108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17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B16B-69DA-4183-BA99-EF38AE06F6E7}" type="datetimeFigureOut">
              <a:rPr lang="da-DK" smtClean="0"/>
              <a:t>18-03-2013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63DB-E91A-4154-90A3-9D6D5ABDA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99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Organic chemistry 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Welcome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5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4000" smtClean="0">
                <a:solidFill>
                  <a:srgbClr val="003300"/>
                </a:solidFill>
              </a:rPr>
              <a:t>Hydrocarbon Saturation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90600"/>
            <a:ext cx="75438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Alkanes are compounds that contain only carbon-carbon and carbon-hydrogen </a:t>
            </a:r>
            <a:r>
              <a:rPr lang="en-US" smtClean="0">
                <a:solidFill>
                  <a:srgbClr val="008000"/>
                </a:solidFill>
              </a:rPr>
              <a:t>single bonds</a:t>
            </a:r>
          </a:p>
          <a:p>
            <a:pPr lvl="1" eaLnBrk="1" hangingPunct="1"/>
            <a:r>
              <a:rPr lang="en-US" smtClean="0"/>
              <a:t>A saturated hydrocarbon has no double or triple bonds</a:t>
            </a:r>
          </a:p>
          <a:p>
            <a:pPr eaLnBrk="1" hangingPunct="1"/>
            <a:r>
              <a:rPr lang="en-US" smtClean="0"/>
              <a:t>Alkenes and alkynes are unsaturated because they contain at least one carbon to carbon double or triple bond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 rot="-5378177">
            <a:off x="-2617787" y="2838450"/>
            <a:ext cx="6553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10.1 The Chemistry of Carbon</a:t>
            </a:r>
          </a:p>
        </p:txBody>
      </p:sp>
      <p:pic>
        <p:nvPicPr>
          <p:cNvPr id="35845" name="Picture 9" descr="10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45075"/>
            <a:ext cx="579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80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4000" smtClean="0">
                <a:solidFill>
                  <a:srgbClr val="003300"/>
                </a:solidFill>
              </a:rPr>
              <a:t>Cyclic Structure of Hydrocarbons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71600"/>
            <a:ext cx="7162800" cy="2514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Some hydrocarbons are cyclic</a:t>
            </a:r>
            <a:endParaRPr lang="en-US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mtClean="0"/>
              <a:t>Form a closed ring</a:t>
            </a:r>
          </a:p>
          <a:p>
            <a:pPr lvl="1" eaLnBrk="1" hangingPunct="1"/>
            <a:r>
              <a:rPr lang="en-US" smtClean="0"/>
              <a:t>Aromatic hydrocarbons contain a benzene ring or related structure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-5378177">
            <a:off x="-2617787" y="2838450"/>
            <a:ext cx="6553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10.1 The Chemistry of Carbon</a:t>
            </a:r>
          </a:p>
        </p:txBody>
      </p:sp>
      <p:pic>
        <p:nvPicPr>
          <p:cNvPr id="36869" name="Picture 8" descr="10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98850"/>
            <a:ext cx="59436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2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rgbClr val="003300"/>
                </a:solidFill>
              </a:rPr>
              <a:t>Common Functional Groups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 rot="-5378177">
            <a:off x="-2617787" y="2841625"/>
            <a:ext cx="6553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10.1 The Chemistry of Carbon</a:t>
            </a:r>
          </a:p>
        </p:txBody>
      </p:sp>
      <p:pic>
        <p:nvPicPr>
          <p:cNvPr id="37892" name="Picture 6" descr="G:\Graphics\Powerpoint\MH_DCM\Denniston\Final files\chapter 10\Jpg\Tables\den02621_t10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3961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3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z="4000" smtClean="0"/>
              <a:t>Names and Formulas of the First Ten Straight-Chain Alkanes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 rot="-5378177">
            <a:off x="-2811462" y="3111500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pic>
        <p:nvPicPr>
          <p:cNvPr id="44036" name="Picture 6" descr="G:\Graphics\Powerpoint\MH_DCM\Denniston\Final files\chapter 10\Jpg\Tables\den02621_t10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413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3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CA" sz="4000" smtClean="0">
                <a:solidFill>
                  <a:srgbClr val="003300"/>
                </a:solidFill>
              </a:rPr>
              <a:t>The Tetrahedral Carbon Atom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524000" y="3276600"/>
            <a:ext cx="7239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Lewis dot structure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tetrahedral shape around the carbon atom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tetrahedral carbon drawn with dashes and wedges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stick drawing of the tetrahedral carbon atom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Ball and stick model of methane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 rot="-5378177">
            <a:off x="-2886075" y="3106738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pic>
        <p:nvPicPr>
          <p:cNvPr id="41989" name="Picture 9" descr="10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4925"/>
            <a:ext cx="8229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</a:rPr>
              <a:t>Drawing Methane and Ethane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876800" y="838200"/>
          <a:ext cx="36576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SIS/Draw Sketch" r:id="rId5" imgW="3238200" imgH="2143080" progId="ISISServer">
                  <p:embed/>
                </p:oleObj>
              </mc:Choice>
              <mc:Fallback>
                <p:oleObj name="ISIS/Draw Sketch" r:id="rId5" imgW="3238200" imgH="21430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838200"/>
                        <a:ext cx="3657600" cy="24193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800600" y="3352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solidFill>
                  <a:schemeClr val="tx1"/>
                </a:solidFill>
                <a:latin typeface="Arial" charset="0"/>
              </a:rPr>
              <a:t>Staggered form of ethane</a:t>
            </a:r>
          </a:p>
        </p:txBody>
      </p:sp>
      <p:pic>
        <p:nvPicPr>
          <p:cNvPr id="3078" name="Picture 5" descr="metha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1438"/>
            <a:ext cx="30480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etha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22713"/>
            <a:ext cx="35052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762000" y="838200"/>
          <a:ext cx="38481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SIS/Draw Sketch" r:id="rId9" imgW="3390840" imgH="2143080" progId="ISISServer">
                  <p:embed/>
                </p:oleObj>
              </mc:Choice>
              <mc:Fallback>
                <p:oleObj name="ISIS/Draw Sketch" r:id="rId9" imgW="3390840" imgH="21430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3848100" cy="24320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5378177">
            <a:off x="-2886075" y="3106738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71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VSEPR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Valence shell electron pair repulsion</a:t>
            </a:r>
          </a:p>
          <a:p>
            <a:r>
              <a:rPr lang="da-DK" dirty="0" smtClean="0"/>
              <a:t>Principle:  arrange atoms so negatively charged parts are as far from each other as possible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21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Comparison of Ethane and </a:t>
            </a:r>
            <a:br>
              <a:rPr lang="en-US" sz="4000" dirty="0" smtClean="0"/>
            </a:br>
            <a:r>
              <a:rPr lang="en-US" sz="4000" dirty="0" smtClean="0"/>
              <a:t>Butane Structures</a:t>
            </a: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pic>
        <p:nvPicPr>
          <p:cNvPr id="43012" name="Picture 14" descr="10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8486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6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Comparison of Physical Properties of Five Isomers of Hexane </a:t>
            </a:r>
          </a:p>
        </p:txBody>
      </p:sp>
      <p:pic>
        <p:nvPicPr>
          <p:cNvPr id="47107" name="Picture 16" descr="10-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5189538" cy="1031875"/>
          </a:xfrm>
          <a:noFill/>
        </p:spPr>
      </p:pic>
      <p:pic>
        <p:nvPicPr>
          <p:cNvPr id="47108" name="Picture 7" descr="G:\Graphics\Powerpoint\MH_DCM\Denniston\Final files\chapter 10\Jpg\Tables\den02621_t10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73040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smtClean="0">
                <a:solidFill>
                  <a:srgbClr val="003300"/>
                </a:solidFill>
              </a:rPr>
              <a:t>Names and Formulas of the First Five Alkyl Groups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pic>
        <p:nvPicPr>
          <p:cNvPr id="50180" name="Picture 7" descr="G:\Graphics\Powerpoint\MH_DCM\Denniston\Final files\chapter 10\Jpg\Tables\den02621_t10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75422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16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Questions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1.  octet rule</a:t>
            </a:r>
          </a:p>
          <a:p>
            <a:r>
              <a:rPr lang="da-DK" dirty="0" smtClean="0"/>
              <a:t>Lewis dot structures</a:t>
            </a:r>
          </a:p>
          <a:p>
            <a:r>
              <a:rPr lang="da-DK" dirty="0" smtClean="0"/>
              <a:t>Covalent bond</a:t>
            </a:r>
          </a:p>
          <a:p>
            <a:r>
              <a:rPr lang="da-DK" dirty="0" smtClean="0"/>
              <a:t>In which main group do you find carbon? </a:t>
            </a:r>
          </a:p>
          <a:p>
            <a:r>
              <a:rPr lang="da-DK" dirty="0"/>
              <a:t>E</a:t>
            </a:r>
            <a:r>
              <a:rPr lang="da-DK" dirty="0" smtClean="0"/>
              <a:t>lectronegativity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18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33363"/>
            <a:ext cx="6908800" cy="7572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Alkyl Group Classification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870825" cy="30480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smtClean="0"/>
              <a:t>Alkyl groups are classified according to the number of carbons attached to the carbon atom that joins the alkyl group to a molecule</a:t>
            </a:r>
          </a:p>
          <a:p>
            <a:pPr eaLnBrk="1" hangingPunct="1"/>
            <a:r>
              <a:rPr lang="en-US" smtClean="0"/>
              <a:t>All continuous chain alkyl groups are 1</a:t>
            </a:r>
            <a:r>
              <a:rPr lang="en-US" smtClean="0">
                <a:cs typeface="Times New Roman" pitchFamily="18" charset="0"/>
              </a:rPr>
              <a:t>º</a:t>
            </a:r>
            <a:endParaRPr lang="en-US" smtClean="0"/>
          </a:p>
          <a:p>
            <a:pPr eaLnBrk="1" hangingPunct="1"/>
            <a:r>
              <a:rPr lang="en-US" smtClean="0"/>
              <a:t>Isopropyl and sec-butyl are 2</a:t>
            </a:r>
            <a:r>
              <a:rPr lang="en-US" smtClean="0">
                <a:cs typeface="Times New Roman" pitchFamily="18" charset="0"/>
              </a:rPr>
              <a:t>º</a:t>
            </a:r>
            <a:r>
              <a:rPr lang="en-US" smtClean="0"/>
              <a:t> groups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pic>
        <p:nvPicPr>
          <p:cNvPr id="51205" name="Picture 8" descr="3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8975"/>
            <a:ext cx="7848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60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z="4000" smtClean="0"/>
              <a:t>Structures and Names of Some Branched-Chain Alkyl Groups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pic>
        <p:nvPicPr>
          <p:cNvPr id="52228" name="Picture 7" descr="G:\Graphics\Powerpoint\MH_DCM\Denniston\Final files\chapter 10\Jpg\Tables\den02621_t10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560513"/>
            <a:ext cx="74676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000" smtClean="0"/>
              <a:t>Carbon Chain Length and Prefixes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pic>
        <p:nvPicPr>
          <p:cNvPr id="54276" name="Picture 7" descr="G:\Graphics\Powerpoint\MH_DCM\Denniston\Final files\chapter 10\Jpg\Tables\den02621_t10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666875"/>
            <a:ext cx="728027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07313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IUPAC Names for Alkanes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524000"/>
            <a:ext cx="7512050" cy="4064000"/>
          </a:xfrm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The base or parent name for an alkane is determined by the longest chain of carbon atoms in the formula</a:t>
            </a:r>
          </a:p>
          <a:p>
            <a:pPr marL="877888" lvl="1" indent="-533400" eaLnBrk="1" hangingPunct="1">
              <a:lnSpc>
                <a:spcPct val="90000"/>
              </a:lnSpc>
            </a:pPr>
            <a:r>
              <a:rPr lang="en-US" smtClean="0"/>
              <a:t>The longest chain may bend and twist, it is seldom horizontal</a:t>
            </a:r>
          </a:p>
          <a:p>
            <a:pPr marL="877888" lvl="1" indent="-533400" eaLnBrk="1" hangingPunct="1">
              <a:lnSpc>
                <a:spcPct val="90000"/>
              </a:lnSpc>
            </a:pPr>
            <a:r>
              <a:rPr lang="en-US" smtClean="0"/>
              <a:t>Any carbon groups not part of the base chain are called branches or substituents</a:t>
            </a:r>
          </a:p>
          <a:p>
            <a:pPr marL="877888" lvl="1" indent="-533400" eaLnBrk="1" hangingPunct="1">
              <a:lnSpc>
                <a:spcPct val="90000"/>
              </a:lnSpc>
            </a:pPr>
            <a:r>
              <a:rPr lang="en-US" smtClean="0"/>
              <a:t>These carbon groups are also called alkyl groups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5530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5530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689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07313" cy="6096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IUPAC Names for Alkanes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6858000" cy="3810000"/>
          </a:xfrm>
        </p:spPr>
        <p:txBody>
          <a:bodyPr lIns="92075" tIns="46038" rIns="92075" bIns="46038"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smtClean="0"/>
              <a:t>Number the carbon atoms in the chain starting from the end with the first branch  </a:t>
            </a:r>
          </a:p>
          <a:p>
            <a:pPr marL="990600" lvl="1" indent="-533400" eaLnBrk="1" hangingPunct="1"/>
            <a:r>
              <a:rPr lang="en-US" smtClean="0"/>
              <a:t>If both branches are equally from the ends, continue until a point of difference occurs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634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07313" cy="6096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IUPAC Names for Alkanes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95400"/>
            <a:ext cx="7642225" cy="4179888"/>
          </a:xfrm>
        </p:spPr>
        <p:txBody>
          <a:bodyPr lIns="92075" tIns="46038" rIns="92075" bIns="46038"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mtClean="0"/>
              <a:t>Write each of the branches/substituents in alphabetical order before the base/stem name (longest chain)</a:t>
            </a:r>
          </a:p>
          <a:p>
            <a:pPr marL="801688" lvl="1" indent="-457200" eaLnBrk="1" hangingPunct="1">
              <a:lnSpc>
                <a:spcPct val="90000"/>
              </a:lnSpc>
            </a:pPr>
            <a:r>
              <a:rPr lang="en-US" smtClean="0"/>
              <a:t>Halogens usually come first</a:t>
            </a:r>
          </a:p>
          <a:p>
            <a:pPr marL="801688" lvl="1" indent="-457200" eaLnBrk="1" hangingPunct="1">
              <a:lnSpc>
                <a:spcPct val="90000"/>
              </a:lnSpc>
            </a:pPr>
            <a:r>
              <a:rPr lang="en-US" smtClean="0"/>
              <a:t>Indicate the position of the branch on the main chain by prefixing its name with the carbon number to which it is attached</a:t>
            </a:r>
          </a:p>
          <a:p>
            <a:pPr marL="801688" lvl="1" indent="-457200" eaLnBrk="1" hangingPunct="1">
              <a:lnSpc>
                <a:spcPct val="90000"/>
              </a:lnSpc>
            </a:pPr>
            <a:r>
              <a:rPr lang="en-US" smtClean="0"/>
              <a:t>Separate numbers and letters with a hyphen</a:t>
            </a:r>
          </a:p>
          <a:p>
            <a:pPr marL="801688" lvl="1" indent="-457200" eaLnBrk="1" hangingPunct="1">
              <a:lnSpc>
                <a:spcPct val="90000"/>
              </a:lnSpc>
            </a:pPr>
            <a:r>
              <a:rPr lang="en-US" smtClean="0"/>
              <a:t>Separate two or more numbers with commas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4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0813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</a:rPr>
              <a:t>IUPAC Names for </a:t>
            </a:r>
            <a:r>
              <a:rPr lang="en-US" sz="4000" dirty="0" err="1" smtClean="0">
                <a:solidFill>
                  <a:srgbClr val="003300"/>
                </a:solidFill>
              </a:rPr>
              <a:t>Alkanes</a:t>
            </a:r>
            <a:endParaRPr lang="en-US" sz="4000" dirty="0" smtClean="0">
              <a:solidFill>
                <a:srgbClr val="0033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838200"/>
            <a:ext cx="6934200" cy="2971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Hyphenated and number prefixes are not considered when alphabetizing groups</a:t>
            </a:r>
          </a:p>
          <a:p>
            <a:pPr lvl="1" eaLnBrk="1" hangingPunct="1"/>
            <a:r>
              <a:rPr lang="en-US" sz="2900" smtClean="0"/>
              <a:t>Name the compound below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900" smtClean="0"/>
              <a:t>5-sec-butyl-4-isopropylnonane</a:t>
            </a:r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1676400" y="3959225"/>
          <a:ext cx="73152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SIS/Draw Sketch" r:id="rId5" imgW="6914880" imgH="2523960" progId="ISISServer">
                  <p:embed/>
                </p:oleObj>
              </mc:Choice>
              <mc:Fallback>
                <p:oleObj name="ISIS/Draw Sketch" r:id="rId5" imgW="6914880" imgH="25239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59225"/>
                        <a:ext cx="7315200" cy="26701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13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2743200" y="3505200"/>
            <a:ext cx="4876800" cy="1676400"/>
            <a:chOff x="1200" y="2112"/>
            <a:chExt cx="3072" cy="1200"/>
          </a:xfrm>
        </p:grpSpPr>
        <p:sp>
          <p:nvSpPr>
            <p:cNvPr id="14347" name="Rectangle 5"/>
            <p:cNvSpPr>
              <a:spLocks noChangeArrowheads="1"/>
            </p:cNvSpPr>
            <p:nvPr/>
          </p:nvSpPr>
          <p:spPr bwMode="auto">
            <a:xfrm>
              <a:off x="2112" y="2352"/>
              <a:ext cx="2160" cy="9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348" name="Line 6"/>
            <p:cNvSpPr>
              <a:spLocks noChangeShapeType="1"/>
            </p:cNvSpPr>
            <p:nvPr/>
          </p:nvSpPr>
          <p:spPr bwMode="auto">
            <a:xfrm>
              <a:off x="1200" y="211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9" name="Line 7"/>
            <p:cNvSpPr>
              <a:spLocks noChangeShapeType="1"/>
            </p:cNvSpPr>
            <p:nvPr/>
          </p:nvSpPr>
          <p:spPr bwMode="auto">
            <a:xfrm>
              <a:off x="1200" y="2688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1447800" y="3505200"/>
            <a:ext cx="2590800" cy="3124200"/>
            <a:chOff x="288" y="2112"/>
            <a:chExt cx="1728" cy="2064"/>
          </a:xfrm>
        </p:grpSpPr>
        <p:sp>
          <p:nvSpPr>
            <p:cNvPr id="14344" name="Rectangle 9"/>
            <p:cNvSpPr>
              <a:spLocks noChangeArrowheads="1"/>
            </p:cNvSpPr>
            <p:nvPr/>
          </p:nvSpPr>
          <p:spPr bwMode="auto">
            <a:xfrm>
              <a:off x="288" y="2784"/>
              <a:ext cx="1200" cy="13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345" name="Line 10"/>
            <p:cNvSpPr>
              <a:spLocks noChangeShapeType="1"/>
            </p:cNvSpPr>
            <p:nvPr/>
          </p:nvSpPr>
          <p:spPr bwMode="auto">
            <a:xfrm>
              <a:off x="2016" y="211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 flipH="1">
              <a:off x="1584" y="32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083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0813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IUPAC Names for Alkanes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7477125" cy="5334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a branch/substituent occurs more than once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Prefix the name with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tri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tetra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Then list the number of the carbon branch for that substituent to the name with a separate number for each occurrence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Separate numbers with commas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e.g.,</a:t>
            </a:r>
            <a:r>
              <a:rPr lang="en-US" sz="3600" smtClean="0"/>
              <a:t> 3,4-dimethyl or 4,4,6-triethyl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10.2 Alkanes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7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CA" sz="4000" smtClean="0"/>
              <a:t>Cycloalkane Structures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 rot="-5378177">
            <a:off x="-2886075" y="3106738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10.3 Cycloalkanes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431925" y="1779588"/>
            <a:ext cx="24542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tx2"/>
                </a:solidFill>
              </a:rPr>
              <a:t>Cyclopropane</a:t>
            </a:r>
          </a:p>
          <a:p>
            <a:pPr algn="l"/>
            <a:endParaRPr lang="en-US" sz="2800">
              <a:solidFill>
                <a:schemeClr val="tx2"/>
              </a:solidFill>
            </a:endParaRPr>
          </a:p>
          <a:p>
            <a:pPr algn="l"/>
            <a:endParaRPr lang="en-US" sz="2800">
              <a:solidFill>
                <a:schemeClr val="tx2"/>
              </a:solidFill>
            </a:endParaRPr>
          </a:p>
          <a:p>
            <a:pPr algn="l"/>
            <a:r>
              <a:rPr lang="en-US" sz="2800">
                <a:solidFill>
                  <a:schemeClr val="tx2"/>
                </a:solidFill>
              </a:rPr>
              <a:t>Cyclobutane</a:t>
            </a:r>
          </a:p>
          <a:p>
            <a:pPr algn="l"/>
            <a:endParaRPr lang="en-US" sz="2800">
              <a:solidFill>
                <a:schemeClr val="tx2"/>
              </a:solidFill>
            </a:endParaRPr>
          </a:p>
          <a:p>
            <a:pPr algn="l"/>
            <a:endParaRPr lang="en-US" sz="2800">
              <a:solidFill>
                <a:schemeClr val="tx2"/>
              </a:solidFill>
            </a:endParaRPr>
          </a:p>
          <a:p>
            <a:pPr algn="l"/>
            <a:endParaRPr lang="en-US" sz="2800">
              <a:solidFill>
                <a:schemeClr val="tx2"/>
              </a:solidFill>
            </a:endParaRPr>
          </a:p>
          <a:p>
            <a:pPr algn="l"/>
            <a:r>
              <a:rPr lang="en-US" sz="2800">
                <a:solidFill>
                  <a:schemeClr val="tx2"/>
                </a:solidFill>
              </a:rPr>
              <a:t>Cyclohexane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838200" y="6137275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chemeClr val="tx2"/>
                </a:solidFill>
              </a:rPr>
              <a:t>    Type of Formula:       Structural        Condensed         Line</a:t>
            </a:r>
          </a:p>
        </p:txBody>
      </p:sp>
      <p:pic>
        <p:nvPicPr>
          <p:cNvPr id="60422" name="Picture 10" descr="10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498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6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smtClean="0">
                <a:solidFill>
                  <a:srgbClr val="003300"/>
                </a:solidFill>
              </a:rPr>
              <a:t>cis-trans</a:t>
            </a:r>
            <a:r>
              <a:rPr lang="en-US" sz="4000" smtClean="0">
                <a:solidFill>
                  <a:srgbClr val="003300"/>
                </a:solidFill>
              </a:rPr>
              <a:t> Isomers in Cycloalkanes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Two groups may be on the same side (</a:t>
            </a:r>
            <a:r>
              <a:rPr lang="en-US" sz="2400" i="1" smtClean="0"/>
              <a:t>cis</a:t>
            </a:r>
            <a:r>
              <a:rPr lang="en-US" sz="2400" smtClean="0"/>
              <a:t>) of the imagined plane of the cycloring or they may be on the opposite side (</a:t>
            </a:r>
            <a:r>
              <a:rPr lang="en-US" sz="2400" i="1" smtClean="0"/>
              <a:t>trans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Geometric isomers do not readily interconvert, only by breaking carbon-carbon bonds can they interconvert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 rot="-5378177">
            <a:off x="-2886075" y="3103563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10.3 Cycloalkanes</a:t>
            </a:r>
          </a:p>
        </p:txBody>
      </p:sp>
      <p:pic>
        <p:nvPicPr>
          <p:cNvPr id="63493" name="Picture 11" descr="10-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6705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8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Electronegativity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See p. 85-86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73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5" descr="10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06763"/>
            <a:ext cx="53959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</a:rPr>
              <a:t>10.4 Conformations of </a:t>
            </a:r>
            <a:r>
              <a:rPr lang="en-US" sz="4000" dirty="0" err="1" smtClean="0">
                <a:solidFill>
                  <a:srgbClr val="003300"/>
                </a:solidFill>
              </a:rPr>
              <a:t>Alkanes</a:t>
            </a:r>
            <a:endParaRPr lang="en-US" sz="4000" dirty="0" smtClean="0">
              <a:solidFill>
                <a:srgbClr val="003300"/>
              </a:solidFill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2133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Conformations differ only in rotation about carbon-carbon single bonds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Two conformations of ethane and butane are shown</a:t>
            </a:r>
            <a:r>
              <a:rPr lang="en-US" sz="2400" dirty="0" smtClean="0"/>
              <a:t> 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The first (staggered form) is </a:t>
            </a:r>
            <a:r>
              <a:rPr lang="en-US" sz="2200" b="1" dirty="0" smtClean="0">
                <a:solidFill>
                  <a:schemeClr val="accent2"/>
                </a:solidFill>
              </a:rPr>
              <a:t>more stable</a:t>
            </a:r>
            <a:r>
              <a:rPr lang="en-US" sz="2200" b="1" dirty="0" smtClean="0"/>
              <a:t> </a:t>
            </a:r>
            <a:r>
              <a:rPr lang="en-US" sz="2200" dirty="0" smtClean="0"/>
              <a:t>because it allows </a:t>
            </a:r>
            <a:r>
              <a:rPr lang="en-US" sz="2200" dirty="0" err="1" smtClean="0"/>
              <a:t>hydrogens</a:t>
            </a:r>
            <a:r>
              <a:rPr lang="en-US" sz="2200" dirty="0" smtClean="0"/>
              <a:t> to be </a:t>
            </a:r>
            <a:r>
              <a:rPr lang="en-US" sz="2200" b="1" dirty="0" smtClean="0">
                <a:solidFill>
                  <a:schemeClr val="accent2"/>
                </a:solidFill>
              </a:rPr>
              <a:t>farther apart</a:t>
            </a:r>
            <a:r>
              <a:rPr lang="en-US" sz="2200" b="1" dirty="0" smtClean="0"/>
              <a:t> </a:t>
            </a:r>
            <a:r>
              <a:rPr lang="en-US" sz="2200" dirty="0" smtClean="0"/>
              <a:t>and thus, the atoms are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chemeClr val="accent2"/>
                </a:solidFill>
              </a:rPr>
              <a:t>less crowded</a:t>
            </a:r>
            <a:endParaRPr lang="en-US" sz="2200" b="1" dirty="0" smtClean="0"/>
          </a:p>
        </p:txBody>
      </p:sp>
      <p:sp>
        <p:nvSpPr>
          <p:cNvPr id="64517" name="Oval 6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2743200" y="60960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19" name="Oval 8"/>
          <p:cNvSpPr>
            <a:spLocks noChangeArrowheads="1"/>
          </p:cNvSpPr>
          <p:nvPr/>
        </p:nvSpPr>
        <p:spPr bwMode="auto">
          <a:xfrm>
            <a:off x="5943600" y="5029200"/>
            <a:ext cx="3810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0" name="Oval 13"/>
          <p:cNvSpPr>
            <a:spLocks noChangeArrowheads="1"/>
          </p:cNvSpPr>
          <p:nvPr/>
        </p:nvSpPr>
        <p:spPr bwMode="auto">
          <a:xfrm>
            <a:off x="6400800" y="5029200"/>
            <a:ext cx="3810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1" name="Oval 14"/>
          <p:cNvSpPr>
            <a:spLocks noChangeArrowheads="1"/>
          </p:cNvSpPr>
          <p:nvPr/>
        </p:nvSpPr>
        <p:spPr bwMode="auto">
          <a:xfrm>
            <a:off x="3276600" y="51054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2" name="Oval 15"/>
          <p:cNvSpPr>
            <a:spLocks noChangeArrowheads="1"/>
          </p:cNvSpPr>
          <p:nvPr/>
        </p:nvSpPr>
        <p:spPr bwMode="auto">
          <a:xfrm>
            <a:off x="3657600" y="32766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3" name="Oval 16"/>
          <p:cNvSpPr>
            <a:spLocks noChangeArrowheads="1"/>
          </p:cNvSpPr>
          <p:nvPr/>
        </p:nvSpPr>
        <p:spPr bwMode="auto">
          <a:xfrm>
            <a:off x="5638800" y="3352800"/>
            <a:ext cx="4572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4" name="Oval 17"/>
          <p:cNvSpPr>
            <a:spLocks noChangeArrowheads="1"/>
          </p:cNvSpPr>
          <p:nvPr/>
        </p:nvSpPr>
        <p:spPr bwMode="auto">
          <a:xfrm>
            <a:off x="6629400" y="3352800"/>
            <a:ext cx="4572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5" name="Rectangle 18"/>
          <p:cNvSpPr>
            <a:spLocks noChangeArrowheads="1"/>
          </p:cNvSpPr>
          <p:nvPr/>
        </p:nvSpPr>
        <p:spPr bwMode="auto">
          <a:xfrm>
            <a:off x="2667000" y="4648200"/>
            <a:ext cx="5334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6" name="Rectangle 19"/>
          <p:cNvSpPr>
            <a:spLocks noChangeArrowheads="1"/>
          </p:cNvSpPr>
          <p:nvPr/>
        </p:nvSpPr>
        <p:spPr bwMode="auto">
          <a:xfrm>
            <a:off x="5562600" y="4648200"/>
            <a:ext cx="533400" cy="228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7" name="Rectangle 20"/>
          <p:cNvSpPr>
            <a:spLocks noChangeArrowheads="1"/>
          </p:cNvSpPr>
          <p:nvPr/>
        </p:nvSpPr>
        <p:spPr bwMode="auto">
          <a:xfrm>
            <a:off x="2667000" y="6543675"/>
            <a:ext cx="5334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4528" name="Rectangle 21"/>
          <p:cNvSpPr>
            <a:spLocks noChangeArrowheads="1"/>
          </p:cNvSpPr>
          <p:nvPr/>
        </p:nvSpPr>
        <p:spPr bwMode="auto">
          <a:xfrm>
            <a:off x="5638800" y="6505575"/>
            <a:ext cx="5334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>
              <a:solidFill>
                <a:schemeClr val="hlink"/>
              </a:solidFill>
            </a:endParaRPr>
          </a:p>
        </p:txBody>
      </p:sp>
      <p:grpSp>
        <p:nvGrpSpPr>
          <p:cNvPr id="64529" name="Group 5"/>
          <p:cNvGrpSpPr>
            <a:grpSpLocks/>
          </p:cNvGrpSpPr>
          <p:nvPr/>
        </p:nvGrpSpPr>
        <p:grpSpPr bwMode="auto">
          <a:xfrm>
            <a:off x="7924800" y="838200"/>
            <a:ext cx="838200" cy="523875"/>
            <a:chOff x="3886200" y="5791200"/>
            <a:chExt cx="838200" cy="523220"/>
          </a:xfrm>
        </p:grpSpPr>
        <p:sp>
          <p:nvSpPr>
            <p:cNvPr id="64530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6453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58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3300"/>
                </a:solidFill>
              </a:rPr>
              <a:t>Two Conformations of Cyclohexane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3200400"/>
            <a:ext cx="6629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Chair form </a:t>
            </a:r>
            <a:r>
              <a:rPr lang="en-US" sz="2400" smtClean="0"/>
              <a:t>(more stable)</a:t>
            </a:r>
            <a:r>
              <a:rPr lang="en-US" sz="2800" smtClean="0"/>
              <a:t>          Boat form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graphicFrame>
        <p:nvGraphicFramePr>
          <p:cNvPr id="18434" name="Object 0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2600" y="3810000"/>
          <a:ext cx="22923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SIS/Draw Sketch" r:id="rId5" imgW="2314440" imgH="2000160" progId="ISISServer">
                  <p:embed/>
                </p:oleObj>
              </mc:Choice>
              <mc:Fallback>
                <p:oleObj name="ISIS/Draw Sketch" r:id="rId5" imgW="2314440" imgH="20001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2292350" cy="19812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5181600" y="3657600"/>
          <a:ext cx="3505200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SIS/Draw Sketch" r:id="rId7" imgW="3238200" imgH="2199960" progId="ISISServer">
                  <p:embed/>
                </p:oleObj>
              </mc:Choice>
              <mc:Fallback>
                <p:oleObj name="ISIS/Draw Sketch" r:id="rId7" imgW="3238200" imgH="21999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3505200" cy="2379663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81200" y="5791200"/>
            <a:ext cx="495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solidFill>
                  <a:schemeClr val="tx1"/>
                </a:solidFill>
                <a:latin typeface="Arial" charset="0"/>
              </a:rPr>
              <a:t>E = 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equatorial</a:t>
            </a:r>
            <a:r>
              <a:rPr lang="en-US" sz="3200" b="1">
                <a:solidFill>
                  <a:schemeClr val="tx1"/>
                </a:solidFill>
                <a:latin typeface="Arial" charset="0"/>
              </a:rPr>
              <a:t>      A = 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axial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 rot="-5378177">
            <a:off x="-2617787" y="2836862"/>
            <a:ext cx="6553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10.4 Conformations of Alkanes and Cycloalkanes</a:t>
            </a:r>
          </a:p>
        </p:txBody>
      </p:sp>
      <p:pic>
        <p:nvPicPr>
          <p:cNvPr id="18440" name="Picture 18" descr="ta10_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0450"/>
            <a:ext cx="28956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9" descr="ta10_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8956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Group 5"/>
          <p:cNvGrpSpPr>
            <a:grpSpLocks/>
          </p:cNvGrpSpPr>
          <p:nvPr/>
        </p:nvGrpSpPr>
        <p:grpSpPr bwMode="auto">
          <a:xfrm>
            <a:off x="7924800" y="1000125"/>
            <a:ext cx="838200" cy="523875"/>
            <a:chOff x="3886200" y="5791200"/>
            <a:chExt cx="838200" cy="523220"/>
          </a:xfrm>
        </p:grpSpPr>
        <p:sp>
          <p:nvSpPr>
            <p:cNvPr id="18443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1844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53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003300"/>
                </a:solidFill>
              </a:rPr>
              <a:t>Alkane Reactions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143000"/>
            <a:ext cx="7696200" cy="5410200"/>
          </a:xfrm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majority of the reaction of alkanes are combustion reactions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008000"/>
                </a:solidFill>
              </a:rPr>
              <a:t>Complete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/>
              <a:t>CH</a:t>
            </a:r>
            <a:r>
              <a:rPr lang="en-US" baseline="-25000" smtClean="0"/>
              <a:t>4</a:t>
            </a:r>
            <a:r>
              <a:rPr lang="en-US" smtClean="0"/>
              <a:t> + 2O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z="3200" smtClean="0">
                <a:solidFill>
                  <a:schemeClr val="accent1"/>
                </a:solidFill>
              </a:rPr>
              <a:t>     </a:t>
            </a:r>
            <a:r>
              <a:rPr lang="en-US" sz="3200" smtClean="0">
                <a:solidFill>
                  <a:srgbClr val="008000"/>
                </a:solidFill>
              </a:rPr>
              <a:t>CO</a:t>
            </a:r>
            <a:r>
              <a:rPr lang="en-US" sz="3200" baseline="-25000" smtClean="0">
                <a:solidFill>
                  <a:srgbClr val="008000"/>
                </a:solidFill>
              </a:rPr>
              <a:t>2</a:t>
            </a:r>
            <a:r>
              <a:rPr lang="en-US" sz="3200" smtClean="0">
                <a:solidFill>
                  <a:schemeClr val="accent1"/>
                </a:solidFill>
              </a:rPr>
              <a:t> </a:t>
            </a:r>
            <a:r>
              <a:rPr lang="en-US" smtClean="0"/>
              <a:t>+ 2H</a:t>
            </a:r>
            <a:r>
              <a:rPr lang="en-US" baseline="-25000" smtClean="0"/>
              <a:t>2</a:t>
            </a:r>
            <a:r>
              <a:rPr lang="en-US" smtClean="0"/>
              <a:t>O </a:t>
            </a:r>
            <a:r>
              <a:rPr lang="en-US" sz="3200" smtClean="0"/>
              <a:t>Complete combustion produces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8000"/>
                </a:solidFill>
              </a:rPr>
              <a:t>Carbon dioxide</a:t>
            </a:r>
            <a:r>
              <a:rPr lang="en-US" sz="2800" smtClean="0">
                <a:solidFill>
                  <a:srgbClr val="008000"/>
                </a:solidFill>
              </a:rPr>
              <a:t> </a:t>
            </a:r>
            <a:r>
              <a:rPr lang="en-US" sz="2800" smtClean="0"/>
              <a:t>and water</a:t>
            </a:r>
          </a:p>
          <a:p>
            <a:pPr lvl="1" eaLnBrk="1" hangingPunct="1">
              <a:lnSpc>
                <a:spcPct val="90000"/>
              </a:lnSpc>
            </a:pPr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Incomplete</a:t>
            </a:r>
            <a:r>
              <a:rPr lang="en-US" smtClean="0"/>
              <a:t> 2CH</a:t>
            </a:r>
            <a:r>
              <a:rPr lang="en-US" baseline="-25000" smtClean="0"/>
              <a:t>4</a:t>
            </a:r>
            <a:r>
              <a:rPr lang="en-US" smtClean="0"/>
              <a:t> + 3O</a:t>
            </a:r>
            <a:r>
              <a:rPr lang="en-US" baseline="-25000" smtClean="0"/>
              <a:t>2</a:t>
            </a:r>
            <a:r>
              <a:rPr lang="en-US" smtClean="0"/>
              <a:t>      2</a:t>
            </a:r>
            <a:r>
              <a:rPr lang="en-US" sz="3200" smtClean="0">
                <a:solidFill>
                  <a:schemeClr val="accent2"/>
                </a:solidFill>
              </a:rPr>
              <a:t>CO</a:t>
            </a:r>
            <a:r>
              <a:rPr lang="en-US" smtClean="0"/>
              <a:t> + 4H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Incomplete combustion produces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Carbon monoxide</a:t>
            </a:r>
            <a:r>
              <a:rPr lang="en-US" sz="2800" b="1" smtClean="0"/>
              <a:t> </a:t>
            </a:r>
            <a:r>
              <a:rPr lang="en-US" sz="2800" smtClean="0"/>
              <a:t>and water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smtClean="0"/>
              <a:t>Carbon monoxide is a poison that binds irreversibly to red blood cells</a:t>
            </a:r>
          </a:p>
          <a:p>
            <a:pPr marL="0" indent="0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 rot="-5378177">
            <a:off x="-2886075" y="3105150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10.5 Reactions of Alkanes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5105400" y="2362200"/>
            <a:ext cx="457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66566" name="Line 9"/>
          <p:cNvSpPr>
            <a:spLocks noChangeShapeType="1"/>
          </p:cNvSpPr>
          <p:nvPr/>
        </p:nvSpPr>
        <p:spPr bwMode="auto">
          <a:xfrm>
            <a:off x="5486400" y="44196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003300"/>
                </a:solidFill>
              </a:rPr>
              <a:t>Halogenation</a:t>
            </a: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066800"/>
            <a:ext cx="7772400" cy="38100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Halogenation is a type of substitution reaction, a reaction that results in a replacement of one group for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Products of this reaction are: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Alkyl halide or </a:t>
            </a:r>
            <a:r>
              <a:rPr lang="en-US" sz="2000" i="1" smtClean="0">
                <a:solidFill>
                  <a:schemeClr val="accent2"/>
                </a:solidFill>
              </a:rPr>
              <a:t>haloalkane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Hydrogen halide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reaction is important in converting unreactive alkanes into many starting materials for other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Halogenation of alkanes ONLY occurs in the presence of heat and/or light (UV)</a:t>
            </a:r>
          </a:p>
        </p:txBody>
      </p:sp>
      <p:graphicFrame>
        <p:nvGraphicFramePr>
          <p:cNvPr id="19458" name="Object 0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4856163"/>
          <a:ext cx="7389813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ISIS/Draw Sketch" r:id="rId5" imgW="5591160" imgH="1514160" progId="ISISServer">
                  <p:embed/>
                </p:oleObj>
              </mc:Choice>
              <mc:Fallback>
                <p:oleObj name="ISIS/Draw Sketch" r:id="rId5" imgW="5591160" imgH="15141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56163"/>
                        <a:ext cx="7389813" cy="200183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7"/>
          <p:cNvSpPr txBox="1">
            <a:spLocks noChangeArrowheads="1"/>
          </p:cNvSpPr>
          <p:nvPr/>
        </p:nvSpPr>
        <p:spPr bwMode="auto">
          <a:xfrm rot="-5378177">
            <a:off x="-2886075" y="3106738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10.5 Reactions of Alkanes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590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596063" cy="471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003300"/>
                </a:solidFill>
              </a:rPr>
              <a:t>Petroleum Processing	</a:t>
            </a:r>
          </a:p>
        </p:txBody>
      </p:sp>
      <p:graphicFrame>
        <p:nvGraphicFramePr>
          <p:cNvPr id="282368" name="Group 768"/>
          <p:cNvGraphicFramePr>
            <a:graphicFrameLocks noGrp="1"/>
          </p:cNvGraphicFramePr>
          <p:nvPr>
            <p:ph type="tbl" idx="1"/>
          </p:nvPr>
        </p:nvGraphicFramePr>
        <p:xfrm>
          <a:off x="990600" y="1219200"/>
          <a:ext cx="8153400" cy="5470526"/>
        </p:xfrm>
        <a:graphic>
          <a:graphicData uri="http://schemas.openxmlformats.org/drawingml/2006/table">
            <a:tbl>
              <a:tblPr/>
              <a:tblGrid>
                <a:gridCol w="1568450"/>
                <a:gridCol w="2586038"/>
                <a:gridCol w="1568450"/>
                <a:gridCol w="2430462"/>
              </a:tblGrid>
              <a:tr h="503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Fraction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Boiling Pt Range ºC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Carbon size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Typical uses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Gas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-164-30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C1-C4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Heating, cooking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Gasoline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30-200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C5-C12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Motor fuel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Kerosene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175-275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C12-C16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Fuel for stoves, diesel and jet engines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Heating oil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Up to 375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C15-C18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Furnace oil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Lubricating oil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350 and up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C16-C20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Lubrication, mineral oil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Greases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Semisolid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C18-up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Lubrication, petroleum jelly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Paraffin (wax)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Melts at 52-57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C20-up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Candles, toiletries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Pitch / tar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Residue in boiler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High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</a:rPr>
                        <a:t>Roofing, asphalt paving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39" name="Text Box 766"/>
          <p:cNvSpPr txBox="1">
            <a:spLocks noChangeArrowheads="1"/>
          </p:cNvSpPr>
          <p:nvPr/>
        </p:nvSpPr>
        <p:spPr bwMode="auto">
          <a:xfrm rot="-5378177">
            <a:off x="-2886075" y="3108325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10.5 Reactions of Alkanes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8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Chloroform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Halothane   CF</a:t>
            </a:r>
            <a:r>
              <a:rPr lang="da-DK" sz="2400" baseline="-25000" dirty="0" smtClean="0"/>
              <a:t>3</a:t>
            </a:r>
            <a:r>
              <a:rPr lang="da-DK" sz="2400" dirty="0" smtClean="0"/>
              <a:t>CHBrCl</a:t>
            </a:r>
            <a:endParaRPr lang="da-DK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28498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Freons </a:t>
            </a:r>
          </a:p>
          <a:p>
            <a:r>
              <a:rPr lang="da-DK" dirty="0" smtClean="0"/>
              <a:t>Artificial blood, perfluorodecalin 50% oxygen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32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Where to go for informations: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Milne.ruc.dk/kemikurser/ChemistryB</a:t>
            </a:r>
          </a:p>
          <a:p>
            <a:endParaRPr lang="da-DK" dirty="0"/>
          </a:p>
          <a:p>
            <a:r>
              <a:rPr lang="da-DK" b="1" dirty="0" smtClean="0"/>
              <a:t>Bookmark this page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601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Aim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Learn simple organic chemistry</a:t>
            </a:r>
          </a:p>
          <a:p>
            <a:r>
              <a:rPr lang="da-DK" dirty="0" smtClean="0"/>
              <a:t>Learn how to interpret names</a:t>
            </a:r>
          </a:p>
          <a:p>
            <a:r>
              <a:rPr lang="da-DK" dirty="0" smtClean="0"/>
              <a:t>Be familiar with chemical reactions</a:t>
            </a:r>
          </a:p>
          <a:p>
            <a:r>
              <a:rPr lang="da-DK" dirty="0" smtClean="0"/>
              <a:t>Build a fundament for understanding more complex structures such as biomolecules</a:t>
            </a:r>
          </a:p>
          <a:p>
            <a:r>
              <a:rPr lang="da-DK" dirty="0" smtClean="0"/>
              <a:t>Be able to relate organic chemistry to daily day life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6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Organic chemisty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Wöhler</a:t>
            </a:r>
          </a:p>
          <a:p>
            <a:r>
              <a:rPr lang="da-DK" dirty="0" smtClean="0"/>
              <a:t>Organic chemisty is carbon chemistry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5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Allosteric forms of carbon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9" descr="1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60294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4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smtClean="0">
                <a:solidFill>
                  <a:srgbClr val="003300"/>
                </a:solidFill>
              </a:rPr>
              <a:t>Comparison of Major Properties of Organic and Inorganic Compounds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 rot="-5378177">
            <a:off x="-2541587" y="2840037"/>
            <a:ext cx="6553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10.1 The Chemistry of Carbon</a:t>
            </a:r>
          </a:p>
        </p:txBody>
      </p:sp>
      <p:pic>
        <p:nvPicPr>
          <p:cNvPr id="31748" name="Picture 6" descr="G:\Graphics\Powerpoint\MH_DCM\Denniston\Final files\chapter 10\Jpg\Tables\den02621_t10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74945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rgbClr val="003300"/>
                </a:solidFill>
              </a:rPr>
              <a:t>Division of the Family </a:t>
            </a:r>
            <a:br>
              <a:rPr lang="en-CA" sz="4000" dirty="0" smtClean="0">
                <a:solidFill>
                  <a:srgbClr val="003300"/>
                </a:solidFill>
              </a:rPr>
            </a:br>
            <a:r>
              <a:rPr lang="en-CA" sz="4000" dirty="0" smtClean="0">
                <a:solidFill>
                  <a:srgbClr val="003300"/>
                </a:solidFill>
              </a:rPr>
              <a:t>of Hydrocarbons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 rot="-5378177">
            <a:off x="-2617787" y="2835275"/>
            <a:ext cx="6553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10.1 The Chemistry of Carbon</a:t>
            </a:r>
          </a:p>
        </p:txBody>
      </p:sp>
      <p:pic>
        <p:nvPicPr>
          <p:cNvPr id="34820" name="Picture 7" descr="10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144713"/>
            <a:ext cx="77724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7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9545</TotalTime>
  <Words>965</Words>
  <Application>Microsoft Office PowerPoint</Application>
  <PresentationFormat>On-screen Show (4:3)</PresentationFormat>
  <Paragraphs>211</Paragraphs>
  <Slides>35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ISIS/Draw Sketch</vt:lpstr>
      <vt:lpstr>Organic chemistry   Welcome</vt:lpstr>
      <vt:lpstr>Questions </vt:lpstr>
      <vt:lpstr>Electronegativity </vt:lpstr>
      <vt:lpstr>Where to go for informations:</vt:lpstr>
      <vt:lpstr>Aim</vt:lpstr>
      <vt:lpstr>Organic chemisty</vt:lpstr>
      <vt:lpstr>Allosteric forms of carbon</vt:lpstr>
      <vt:lpstr>Comparison of Major Properties of Organic and Inorganic Compounds</vt:lpstr>
      <vt:lpstr>Division of the Family  of Hydrocarbons</vt:lpstr>
      <vt:lpstr>Hydrocarbon Saturation</vt:lpstr>
      <vt:lpstr>Cyclic Structure of Hydrocarbons</vt:lpstr>
      <vt:lpstr>Common Functional Groups</vt:lpstr>
      <vt:lpstr>Names and Formulas of the First Ten Straight-Chain Alkanes</vt:lpstr>
      <vt:lpstr>The Tetrahedral Carbon Atom</vt:lpstr>
      <vt:lpstr>Drawing Methane and Ethane</vt:lpstr>
      <vt:lpstr>VSEPR</vt:lpstr>
      <vt:lpstr>Comparison of Ethane and  Butane Structures</vt:lpstr>
      <vt:lpstr>Comparison of Physical Properties of Five Isomers of Hexane </vt:lpstr>
      <vt:lpstr>Names and Formulas of the First Five Alkyl Groups</vt:lpstr>
      <vt:lpstr>Alkyl Group Classification</vt:lpstr>
      <vt:lpstr>Structures and Names of Some Branched-Chain Alkyl Groups</vt:lpstr>
      <vt:lpstr>Carbon Chain Length and Prefixes</vt:lpstr>
      <vt:lpstr>IUPAC Names for Alkanes</vt:lpstr>
      <vt:lpstr>IUPAC Names for Alkanes</vt:lpstr>
      <vt:lpstr>IUPAC Names for Alkanes</vt:lpstr>
      <vt:lpstr>IUPAC Names for Alkanes</vt:lpstr>
      <vt:lpstr>IUPAC Names for Alkanes</vt:lpstr>
      <vt:lpstr>Cycloalkane Structures</vt:lpstr>
      <vt:lpstr>cis-trans Isomers in Cycloalkanes</vt:lpstr>
      <vt:lpstr>10.4 Conformations of Alkanes</vt:lpstr>
      <vt:lpstr>Two Conformations of Cyclohexane</vt:lpstr>
      <vt:lpstr>Alkane Reactions</vt:lpstr>
      <vt:lpstr>Halogenation</vt:lpstr>
      <vt:lpstr>Petroleum Processing </vt:lpstr>
      <vt:lpstr>Chloroform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  Welcome</dc:title>
  <dc:creator>poulerik</dc:creator>
  <cp:lastModifiedBy>poulerik</cp:lastModifiedBy>
  <cp:revision>21</cp:revision>
  <dcterms:created xsi:type="dcterms:W3CDTF">2012-09-10T12:08:33Z</dcterms:created>
  <dcterms:modified xsi:type="dcterms:W3CDTF">2013-03-19T18:58:27Z</dcterms:modified>
</cp:coreProperties>
</file>