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38" r:id="rId3"/>
    <p:sldId id="257" r:id="rId4"/>
    <p:sldId id="258" r:id="rId5"/>
    <p:sldId id="339" r:id="rId6"/>
    <p:sldId id="340" r:id="rId7"/>
    <p:sldId id="259" r:id="rId8"/>
    <p:sldId id="336" r:id="rId9"/>
    <p:sldId id="301" r:id="rId10"/>
    <p:sldId id="312" r:id="rId11"/>
    <p:sldId id="302" r:id="rId12"/>
    <p:sldId id="260" r:id="rId13"/>
    <p:sldId id="303" r:id="rId14"/>
    <p:sldId id="326" r:id="rId15"/>
    <p:sldId id="337" r:id="rId16"/>
    <p:sldId id="304" r:id="rId17"/>
    <p:sldId id="305" r:id="rId18"/>
    <p:sldId id="306" r:id="rId19"/>
    <p:sldId id="325" r:id="rId20"/>
    <p:sldId id="262" r:id="rId21"/>
    <p:sldId id="307" r:id="rId22"/>
    <p:sldId id="313" r:id="rId23"/>
    <p:sldId id="263" r:id="rId24"/>
    <p:sldId id="308" r:id="rId25"/>
    <p:sldId id="327" r:id="rId26"/>
    <p:sldId id="328" r:id="rId27"/>
    <p:sldId id="314" r:id="rId28"/>
    <p:sldId id="315" r:id="rId29"/>
    <p:sldId id="264" r:id="rId30"/>
    <p:sldId id="265" r:id="rId31"/>
    <p:sldId id="310" r:id="rId32"/>
    <p:sldId id="290" r:id="rId33"/>
    <p:sldId id="291" r:id="rId34"/>
    <p:sldId id="341" r:id="rId35"/>
    <p:sldId id="335" r:id="rId36"/>
    <p:sldId id="292" r:id="rId37"/>
    <p:sldId id="293" r:id="rId38"/>
    <p:sldId id="342" r:id="rId39"/>
    <p:sldId id="343" r:id="rId40"/>
    <p:sldId id="294" r:id="rId41"/>
    <p:sldId id="344" r:id="rId42"/>
    <p:sldId id="295" r:id="rId43"/>
    <p:sldId id="296" r:id="rId44"/>
    <p:sldId id="320" r:id="rId45"/>
    <p:sldId id="345" r:id="rId46"/>
    <p:sldId id="321" r:id="rId47"/>
    <p:sldId id="346" r:id="rId48"/>
    <p:sldId id="347" r:id="rId49"/>
    <p:sldId id="348" r:id="rId50"/>
    <p:sldId id="349" r:id="rId51"/>
    <p:sldId id="350" r:id="rId52"/>
    <p:sldId id="351" r:id="rId53"/>
    <p:sldId id="298" r:id="rId54"/>
    <p:sldId id="299" r:id="rId55"/>
    <p:sldId id="300" r:id="rId56"/>
    <p:sldId id="322" r:id="rId57"/>
    <p:sldId id="319" r:id="rId58"/>
    <p:sldId id="329" r:id="rId59"/>
    <p:sldId id="330" r:id="rId60"/>
    <p:sldId id="323" r:id="rId61"/>
    <p:sldId id="331" r:id="rId62"/>
    <p:sldId id="332" r:id="rId63"/>
    <p:sldId id="333" r:id="rId6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4660"/>
  </p:normalViewPr>
  <p:slideViewPr>
    <p:cSldViewPr>
      <p:cViewPr varScale="1">
        <p:scale>
          <a:sx n="87" d="100"/>
          <a:sy n="87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13C26-AC4B-4B8C-ADB3-8B36838F80BF}" type="datetimeFigureOut">
              <a:rPr lang="da-DK" smtClean="0"/>
              <a:t>11-04-2014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B9CBA-87B7-43F0-8985-497D12B3B92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669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4C7088-8347-4C57-9CEF-66488A331FE2}" type="slidenum">
              <a:rPr lang="en-US" smtClean="0"/>
              <a:pPr eaLnBrk="1" hangingPunct="1"/>
              <a:t>48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D6449B-AB44-4898-B12C-A0FD64DE2794}" type="slidenum">
              <a:rPr lang="en-US" smtClean="0"/>
              <a:pPr eaLnBrk="1" hangingPunct="1"/>
              <a:t>51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3FF5C1-AE24-4763-9C78-797488DF8E9F}" type="slidenum">
              <a:rPr lang="en-US" smtClean="0"/>
              <a:pPr eaLnBrk="1" hangingPunct="1"/>
              <a:t>52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B8E5-C8D8-4DC5-9827-A19DAAEE3E5F}" type="datetimeFigureOut">
              <a:rPr lang="da-DK" smtClean="0"/>
              <a:t>11-04-2014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5793-E1D0-4728-8C48-F687EB79A8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448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B8E5-C8D8-4DC5-9827-A19DAAEE3E5F}" type="datetimeFigureOut">
              <a:rPr lang="da-DK" smtClean="0"/>
              <a:t>11-04-2014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5793-E1D0-4728-8C48-F687EB79A8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787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B8E5-C8D8-4DC5-9827-A19DAAEE3E5F}" type="datetimeFigureOut">
              <a:rPr lang="da-DK" smtClean="0"/>
              <a:t>11-04-2014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5793-E1D0-4728-8C48-F687EB79A8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26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5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B8E5-C8D8-4DC5-9827-A19DAAEE3E5F}" type="datetimeFigureOut">
              <a:rPr lang="da-DK" smtClean="0"/>
              <a:t>11-04-2014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5793-E1D0-4728-8C48-F687EB79A8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451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B8E5-C8D8-4DC5-9827-A19DAAEE3E5F}" type="datetimeFigureOut">
              <a:rPr lang="da-DK" smtClean="0"/>
              <a:t>11-04-2014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5793-E1D0-4728-8C48-F687EB79A8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298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B8E5-C8D8-4DC5-9827-A19DAAEE3E5F}" type="datetimeFigureOut">
              <a:rPr lang="da-DK" smtClean="0"/>
              <a:t>11-04-2014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5793-E1D0-4728-8C48-F687EB79A8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242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B8E5-C8D8-4DC5-9827-A19DAAEE3E5F}" type="datetimeFigureOut">
              <a:rPr lang="da-DK" smtClean="0"/>
              <a:t>11-04-2014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5793-E1D0-4728-8C48-F687EB79A8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996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B8E5-C8D8-4DC5-9827-A19DAAEE3E5F}" type="datetimeFigureOut">
              <a:rPr lang="da-DK" smtClean="0"/>
              <a:t>11-04-2014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5793-E1D0-4728-8C48-F687EB79A8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202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B8E5-C8D8-4DC5-9827-A19DAAEE3E5F}" type="datetimeFigureOut">
              <a:rPr lang="da-DK" smtClean="0"/>
              <a:t>11-04-2014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5793-E1D0-4728-8C48-F687EB79A8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B8E5-C8D8-4DC5-9827-A19DAAEE3E5F}" type="datetimeFigureOut">
              <a:rPr lang="da-DK" smtClean="0"/>
              <a:t>11-04-2014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5793-E1D0-4728-8C48-F687EB79A8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193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B8E5-C8D8-4DC5-9827-A19DAAEE3E5F}" type="datetimeFigureOut">
              <a:rPr lang="da-DK" smtClean="0"/>
              <a:t>11-04-2014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5793-E1D0-4728-8C48-F687EB79A8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306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B8E5-C8D8-4DC5-9827-A19DAAEE3E5F}" type="datetimeFigureOut">
              <a:rPr lang="da-DK" smtClean="0"/>
              <a:t>11-04-2014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45793-E1D0-4728-8C48-F687EB79A8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698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6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1.jpeg"/><Relationship Id="rId4" Type="http://schemas.openxmlformats.org/officeDocument/2006/relationships/image" Target="../media/image40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3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5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8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936103"/>
          </a:xfrm>
        </p:spPr>
        <p:txBody>
          <a:bodyPr>
            <a:normAutofit/>
          </a:bodyPr>
          <a:lstStyle/>
          <a:p>
            <a:r>
              <a:rPr lang="da-DK" dirty="0" smtClean="0"/>
              <a:t>Karboxylsyrer og derivater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734383"/>
              </p:ext>
            </p:extLst>
          </p:nvPr>
        </p:nvGraphicFramePr>
        <p:xfrm>
          <a:off x="1547664" y="1700808"/>
          <a:ext cx="5604407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CS ChemDraw Drawing" r:id="rId3" imgW="4004640" imgH="1235464" progId="ChemDraw.Document.6.0">
                  <p:embed/>
                </p:oleObj>
              </mc:Choice>
              <mc:Fallback>
                <p:oleObj name="CS ChemDraw Drawing" r:id="rId3" imgW="4004640" imgH="12354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700808"/>
                        <a:ext cx="5604407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804413"/>
              </p:ext>
            </p:extLst>
          </p:nvPr>
        </p:nvGraphicFramePr>
        <p:xfrm>
          <a:off x="3851920" y="4149080"/>
          <a:ext cx="1731802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CS ChemDraw Drawing" r:id="rId5" imgW="1413720" imgH="1235464" progId="ChemDraw.Document.6.0">
                  <p:embed/>
                </p:oleObj>
              </mc:Choice>
              <mc:Fallback>
                <p:oleObj name="CS ChemDraw Drawing" r:id="rId5" imgW="1413720" imgH="12354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51920" y="4149080"/>
                        <a:ext cx="1731802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1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Karboxylic</a:t>
            </a:r>
            <a:r>
              <a:rPr lang="en-US" dirty="0" smtClean="0"/>
              <a:t> acids</a:t>
            </a:r>
            <a:endParaRPr lang="en-US" dirty="0" smtClean="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 rot="-5400000">
            <a:off x="-2781300" y="2969468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14.1 Carboxylic Acids</a:t>
            </a:r>
          </a:p>
        </p:txBody>
      </p:sp>
      <p:pic>
        <p:nvPicPr>
          <p:cNvPr id="22532" name="Picture 8" descr="14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7315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4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Navne for aromatiske syrer</a:t>
            </a:r>
            <a:endParaRPr lang="da-DK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292301"/>
              </p:ext>
            </p:extLst>
          </p:nvPr>
        </p:nvGraphicFramePr>
        <p:xfrm>
          <a:off x="1475656" y="1772816"/>
          <a:ext cx="1509713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CS ChemDraw Drawing" r:id="rId3" imgW="1509840" imgH="1235464" progId="ChemDraw.Document.6.0">
                  <p:embed/>
                </p:oleObj>
              </mc:Choice>
              <mc:Fallback>
                <p:oleObj name="CS ChemDraw Drawing" r:id="rId3" imgW="1509840" imgH="12354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772816"/>
                        <a:ext cx="1509713" cy="123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752155"/>
              </p:ext>
            </p:extLst>
          </p:nvPr>
        </p:nvGraphicFramePr>
        <p:xfrm>
          <a:off x="5148064" y="1700808"/>
          <a:ext cx="1509713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CS ChemDraw Drawing" r:id="rId5" imgW="1509840" imgH="1962509" progId="ChemDraw.Document.6.0">
                  <p:embed/>
                </p:oleObj>
              </mc:Choice>
              <mc:Fallback>
                <p:oleObj name="CS ChemDraw Drawing" r:id="rId5" imgW="1509840" imgH="19625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8064" y="1700808"/>
                        <a:ext cx="1509713" cy="196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534651"/>
              </p:ext>
            </p:extLst>
          </p:nvPr>
        </p:nvGraphicFramePr>
        <p:xfrm>
          <a:off x="1691680" y="3717032"/>
          <a:ext cx="1509713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CS ChemDraw Drawing" r:id="rId7" imgW="1509840" imgH="1929082" progId="ChemDraw.Document.6.0">
                  <p:embed/>
                </p:oleObj>
              </mc:Choice>
              <mc:Fallback>
                <p:oleObj name="CS ChemDraw Drawing" r:id="rId7" imgW="1509840" imgH="19290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1680" y="3717032"/>
                        <a:ext cx="1509713" cy="192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791883"/>
              </p:ext>
            </p:extLst>
          </p:nvPr>
        </p:nvGraphicFramePr>
        <p:xfrm>
          <a:off x="5436096" y="4797152"/>
          <a:ext cx="183991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CS ChemDraw Drawing" r:id="rId9" imgW="1839240" imgH="1133565" progId="ChemDraw.Document.6.0">
                  <p:embed/>
                </p:oleObj>
              </mc:Choice>
              <mc:Fallback>
                <p:oleObj name="CS ChemDraw Drawing" r:id="rId9" imgW="1839240" imgH="11335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36096" y="4797152"/>
                        <a:ext cx="1839913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2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Typiske</a:t>
            </a:r>
            <a:r>
              <a:rPr lang="en-US" dirty="0" smtClean="0"/>
              <a:t> </a:t>
            </a:r>
            <a:r>
              <a:rPr lang="en-US" smtClean="0"/>
              <a:t>karboxylsyrer</a:t>
            </a:r>
            <a:endParaRPr lang="en-US" dirty="0" smtClean="0"/>
          </a:p>
        </p:txBody>
      </p:sp>
      <p:pic>
        <p:nvPicPr>
          <p:cNvPr id="9219" name="Picture 3" descr="den02621_t1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870075"/>
            <a:ext cx="88011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6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Acids from natural sources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117278"/>
              </p:ext>
            </p:extLst>
          </p:nvPr>
        </p:nvGraphicFramePr>
        <p:xfrm>
          <a:off x="2316163" y="2738438"/>
          <a:ext cx="4510087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CS ChemDraw Drawing" r:id="rId3" imgW="4510620" imgH="1381844" progId="ChemDraw.Document.6.0">
                  <p:embed/>
                </p:oleObj>
              </mc:Choice>
              <mc:Fallback>
                <p:oleObj name="CS ChemDraw Drawing" r:id="rId3" imgW="4510620" imgH="13818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6163" y="2738438"/>
                        <a:ext cx="4510087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40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4582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Some Important Carboxylic Acids</a:t>
            </a: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1524000" y="1295400"/>
            <a:ext cx="5645150" cy="1025525"/>
            <a:chOff x="96" y="384"/>
            <a:chExt cx="3990" cy="875"/>
          </a:xfrm>
        </p:grpSpPr>
        <p:graphicFrame>
          <p:nvGraphicFramePr>
            <p:cNvPr id="2050" name="Object 4"/>
            <p:cNvGraphicFramePr>
              <a:graphicFrameLocks noChangeAspect="1"/>
            </p:cNvGraphicFramePr>
            <p:nvPr/>
          </p:nvGraphicFramePr>
          <p:xfrm>
            <a:off x="96" y="384"/>
            <a:ext cx="2016" cy="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2" name="ISIS/Draw Sketch" r:id="rId3" imgW="3200400" imgH="1161720" progId="ISISServer">
                    <p:embed/>
                  </p:oleObj>
                </mc:Choice>
                <mc:Fallback>
                  <p:oleObj name="ISIS/Draw Sketch" r:id="rId3" imgW="3200400" imgH="1161720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384"/>
                          <a:ext cx="2016" cy="732"/>
                        </a:xfrm>
                        <a:prstGeom prst="rect">
                          <a:avLst/>
                        </a:prstGeom>
                        <a:solidFill>
                          <a:srgbClr val="003300">
                            <a:alpha val="80000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9" name="Text Box 5"/>
            <p:cNvSpPr txBox="1">
              <a:spLocks noChangeArrowheads="1"/>
            </p:cNvSpPr>
            <p:nvPr/>
          </p:nvSpPr>
          <p:spPr bwMode="auto">
            <a:xfrm>
              <a:off x="2342" y="442"/>
              <a:ext cx="1744" cy="817"/>
            </a:xfrm>
            <a:prstGeom prst="rect">
              <a:avLst/>
            </a:prstGeom>
            <a:solidFill>
              <a:srgbClr val="003300">
                <a:alpha val="79999"/>
              </a:srgbClr>
            </a:solidFill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2800">
                  <a:solidFill>
                    <a:schemeClr val="bg1"/>
                  </a:solidFill>
                  <a:latin typeface="Arial" pitchFamily="34" charset="0"/>
                </a:rPr>
                <a:t>Stearic acid</a:t>
              </a:r>
              <a:r>
                <a:rPr lang="en-US" sz="3200" b="1">
                  <a:solidFill>
                    <a:schemeClr val="bg1"/>
                  </a:solidFill>
                  <a:latin typeface="Arial" pitchFamily="34" charset="0"/>
                </a:rPr>
                <a:t> </a:t>
              </a:r>
            </a:p>
            <a:p>
              <a:pPr algn="l"/>
              <a:r>
                <a:rPr lang="en-US" sz="2400">
                  <a:solidFill>
                    <a:schemeClr val="bg1"/>
                  </a:solidFill>
                  <a:latin typeface="Arial" pitchFamily="34" charset="0"/>
                </a:rPr>
                <a:t>found in beef fat</a:t>
              </a:r>
            </a:p>
          </p:txBody>
        </p:sp>
      </p:grpSp>
      <p:sp>
        <p:nvSpPr>
          <p:cNvPr id="2053" name="Rectangle 12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14.1 Carboxylic Acids</a:t>
            </a: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44005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2055" name="Picture 17" descr="14-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6388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6" name="Group 9"/>
          <p:cNvGrpSpPr>
            <a:grpSpLocks/>
          </p:cNvGrpSpPr>
          <p:nvPr/>
        </p:nvGrpSpPr>
        <p:grpSpPr bwMode="auto">
          <a:xfrm>
            <a:off x="7924800" y="1143000"/>
            <a:ext cx="762000" cy="523875"/>
            <a:chOff x="3962400" y="5791200"/>
            <a:chExt cx="762000" cy="523220"/>
          </a:xfrm>
        </p:grpSpPr>
        <p:sp>
          <p:nvSpPr>
            <p:cNvPr id="2057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2058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2354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Acids from fruits</a:t>
            </a:r>
            <a:endParaRPr lang="da-DK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33711"/>
              </p:ext>
            </p:extLst>
          </p:nvPr>
        </p:nvGraphicFramePr>
        <p:xfrm>
          <a:off x="2123728" y="2204864"/>
          <a:ext cx="4183063" cy="332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CS ChemDraw Drawing" r:id="rId3" imgW="4183110" imgH="3329527" progId="ChemDraw.Document.6.0">
                  <p:embed/>
                </p:oleObj>
              </mc:Choice>
              <mc:Fallback>
                <p:oleObj name="CS ChemDraw Drawing" r:id="rId3" imgW="4183110" imgH="33295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2204864"/>
                        <a:ext cx="4183063" cy="332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5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Aspirin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847791"/>
              </p:ext>
            </p:extLst>
          </p:nvPr>
        </p:nvGraphicFramePr>
        <p:xfrm>
          <a:off x="3275856" y="2364190"/>
          <a:ext cx="2169269" cy="1780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S ChemDraw Drawing" r:id="rId3" imgW="1746090" imgH="1433872" progId="ChemDraw.Document.6.0">
                  <p:embed/>
                </p:oleObj>
              </mc:Choice>
              <mc:Fallback>
                <p:oleObj name="CS ChemDraw Drawing" r:id="rId3" imgW="1746090" imgH="14338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856" y="2364190"/>
                        <a:ext cx="2169269" cy="1780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67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Oxidation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Which compounds can be oxidized to an acid?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42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Acid-base reactions!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2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Salts of Carboxylic Acids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24000"/>
            <a:ext cx="7772400" cy="4648200"/>
          </a:xfrm>
        </p:spPr>
        <p:txBody>
          <a:bodyPr/>
          <a:lstStyle/>
          <a:p>
            <a:pPr eaLnBrk="1" hangingPunct="1"/>
            <a:r>
              <a:rPr lang="en-US" sz="2800" smtClean="0"/>
              <a:t>Nomenclature</a:t>
            </a:r>
          </a:p>
          <a:p>
            <a:pPr marL="692150" lvl="1" indent="-347663" eaLnBrk="1" hangingPunct="1"/>
            <a:r>
              <a:rPr lang="en-US" sz="2400" smtClean="0"/>
              <a:t>First add the cation’s name   </a:t>
            </a:r>
          </a:p>
          <a:p>
            <a:pPr marL="987425" lvl="2" indent="-293688" eaLnBrk="1" hangingPunct="1"/>
            <a:r>
              <a:rPr lang="en-US" sz="2000" smtClean="0"/>
              <a:t> </a:t>
            </a:r>
            <a:r>
              <a:rPr lang="en-US" sz="2000" b="1" smtClean="0">
                <a:solidFill>
                  <a:srgbClr val="006600"/>
                </a:solidFill>
              </a:rPr>
              <a:t>S</a:t>
            </a:r>
            <a:r>
              <a:rPr lang="en-US" b="1" smtClean="0">
                <a:solidFill>
                  <a:srgbClr val="006600"/>
                </a:solidFill>
              </a:rPr>
              <a:t>odium</a:t>
            </a:r>
          </a:p>
          <a:p>
            <a:pPr marL="692150" lvl="1" indent="-347663" eaLnBrk="1" hangingPunct="1"/>
            <a:r>
              <a:rPr lang="en-US" sz="2400" smtClean="0"/>
              <a:t>Then drop the –</a:t>
            </a:r>
            <a:r>
              <a:rPr lang="en-US" sz="2400" b="1" smtClean="0">
                <a:solidFill>
                  <a:schemeClr val="tx2"/>
                </a:solidFill>
              </a:rPr>
              <a:t>oic acid</a:t>
            </a:r>
            <a:r>
              <a:rPr lang="en-US" sz="2400" b="1" smtClean="0"/>
              <a:t> </a:t>
            </a:r>
            <a:r>
              <a:rPr lang="en-US" sz="2400" smtClean="0"/>
              <a:t>and add –</a:t>
            </a:r>
            <a:r>
              <a:rPr lang="en-US" sz="2400" b="1" smtClean="0">
                <a:solidFill>
                  <a:srgbClr val="006600"/>
                </a:solidFill>
              </a:rPr>
              <a:t>ate</a:t>
            </a:r>
          </a:p>
          <a:p>
            <a:pPr marL="987425" lvl="2" indent="-293688" eaLnBrk="1" hangingPunct="1"/>
            <a:r>
              <a:rPr lang="en-US" b="1" smtClean="0">
                <a:solidFill>
                  <a:srgbClr val="006600"/>
                </a:solidFill>
              </a:rPr>
              <a:t>Sodium benzoate</a:t>
            </a:r>
          </a:p>
          <a:p>
            <a:pPr eaLnBrk="1" hangingPunct="1"/>
            <a:r>
              <a:rPr lang="en-US" smtClean="0"/>
              <a:t>Uses of carboxylic acids</a:t>
            </a:r>
          </a:p>
          <a:p>
            <a:pPr marL="987425" lvl="2" indent="-293688" eaLnBrk="1" hangingPunct="1"/>
            <a:r>
              <a:rPr lang="en-US" smtClean="0"/>
              <a:t>Soaps like sodium stearate</a:t>
            </a:r>
          </a:p>
          <a:p>
            <a:pPr marL="987425" lvl="2" indent="-293688" eaLnBrk="1" hangingPunct="1"/>
            <a:r>
              <a:rPr lang="en-US" smtClean="0"/>
              <a:t>Preservatives</a:t>
            </a:r>
          </a:p>
          <a:p>
            <a:pPr marL="987425" lvl="2" indent="-293688" eaLnBrk="1" hangingPunct="1"/>
            <a:r>
              <a:rPr lang="en-US" smtClean="0"/>
              <a:t>Anti-fungal medicines</a:t>
            </a:r>
          </a:p>
          <a:p>
            <a:pPr marL="987425" lvl="2" indent="-293688" eaLnBrk="1" hangingPunct="1"/>
            <a:r>
              <a:rPr lang="en-US" smtClean="0"/>
              <a:t>Used to control food pH</a:t>
            </a:r>
          </a:p>
          <a:p>
            <a:pPr marL="987425" lvl="2" indent="-293688"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14.1 Carboxylic Acids</a:t>
            </a:r>
          </a:p>
        </p:txBody>
      </p:sp>
    </p:spTree>
    <p:extLst>
      <p:ext uri="{BB962C8B-B14F-4D97-AF65-F5344CB8AC3E}">
        <p14:creationId xmlns:p14="http://schemas.microsoft.com/office/powerpoint/2010/main" val="14529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Functional groups</a:t>
            </a:r>
            <a:endParaRPr lang="en-US" sz="4800" dirty="0" smtClean="0"/>
          </a:p>
        </p:txBody>
      </p:sp>
      <p:pic>
        <p:nvPicPr>
          <p:cNvPr id="18435" name="Picture 12" descr="14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8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Esters with nice smells</a:t>
            </a:r>
            <a:endParaRPr lang="en-US" dirty="0" smtClean="0"/>
          </a:p>
        </p:txBody>
      </p:sp>
      <p:pic>
        <p:nvPicPr>
          <p:cNvPr id="13315" name="Picture 3" descr="den02621_un14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3743"/>
            <a:ext cx="4111030" cy="565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Naming</a:t>
            </a: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276872"/>
            <a:ext cx="675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-oate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3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07313" cy="5334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/>
              <a:t>Naming Esters</a:t>
            </a:r>
            <a:endParaRPr lang="en-US" smtClean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143000"/>
            <a:ext cx="7467600" cy="5410200"/>
          </a:xfrm>
        </p:spPr>
        <p:txBody>
          <a:bodyPr lIns="92075" tIns="46038" rIns="92075" bIns="46038"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Name the following esters: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Alkyl portion = first name   </a:t>
            </a:r>
            <a:r>
              <a:rPr lang="en-US" sz="2800" b="1" dirty="0" smtClean="0">
                <a:solidFill>
                  <a:srgbClr val="006600"/>
                </a:solidFill>
              </a:rPr>
              <a:t>ethyl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Parent carboxylic acid = </a:t>
            </a:r>
            <a:r>
              <a:rPr lang="en-US" sz="2800" b="1" dirty="0" err="1" smtClean="0">
                <a:solidFill>
                  <a:srgbClr val="006600"/>
                </a:solidFill>
              </a:rPr>
              <a:t>butanoic</a:t>
            </a:r>
            <a:r>
              <a:rPr lang="en-US" sz="2800" b="1" dirty="0" smtClean="0">
                <a:solidFill>
                  <a:srgbClr val="006600"/>
                </a:solidFill>
              </a:rPr>
              <a:t> acid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Change suffix to reflect ester = </a:t>
            </a:r>
            <a:r>
              <a:rPr lang="en-US" sz="2800" b="1" dirty="0" smtClean="0">
                <a:solidFill>
                  <a:srgbClr val="006600"/>
                </a:solidFill>
              </a:rPr>
              <a:t>Ethyl </a:t>
            </a:r>
            <a:r>
              <a:rPr lang="en-US" sz="2800" b="1" dirty="0" err="1" smtClean="0">
                <a:solidFill>
                  <a:srgbClr val="006600"/>
                </a:solidFill>
              </a:rPr>
              <a:t>butanoate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 smtClean="0">
              <a:solidFill>
                <a:schemeClr val="accent2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Alkyl portion = first name  </a:t>
            </a:r>
            <a:r>
              <a:rPr lang="en-US" sz="2800" b="1" dirty="0" smtClean="0">
                <a:solidFill>
                  <a:srgbClr val="006600"/>
                </a:solidFill>
              </a:rPr>
              <a:t> propyl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Parent carboxylic acid = </a:t>
            </a:r>
            <a:r>
              <a:rPr lang="en-US" sz="2800" b="1" dirty="0" err="1" smtClean="0">
                <a:solidFill>
                  <a:srgbClr val="006600"/>
                </a:solidFill>
              </a:rPr>
              <a:t>ethanoic</a:t>
            </a:r>
            <a:r>
              <a:rPr lang="en-US" sz="2800" b="1" dirty="0" smtClean="0">
                <a:solidFill>
                  <a:srgbClr val="006600"/>
                </a:solidFill>
              </a:rPr>
              <a:t> acid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Change suffix to reflect ester = </a:t>
            </a:r>
            <a:r>
              <a:rPr lang="en-US" sz="2800" b="1" dirty="0" err="1" smtClean="0">
                <a:solidFill>
                  <a:srgbClr val="006600"/>
                </a:solidFill>
              </a:rPr>
              <a:t>Propyl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ethanoate</a:t>
            </a:r>
            <a:endParaRPr lang="en-US" sz="2800" b="1" dirty="0" smtClean="0">
              <a:solidFill>
                <a:srgbClr val="006600"/>
              </a:solidFill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14.2 Esters</a:t>
            </a:r>
          </a:p>
        </p:txBody>
      </p:sp>
      <p:pic>
        <p:nvPicPr>
          <p:cNvPr id="32773" name="Picture 10" descr="14_07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2819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1" descr="14_07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2590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92444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471</a:t>
            </a:r>
          </a:p>
        </p:txBody>
      </p:sp>
      <p:pic>
        <p:nvPicPr>
          <p:cNvPr id="14339" name="Picture 3" descr="den02621_un14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153988"/>
            <a:ext cx="4232275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How to make esters</a:t>
            </a: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988840"/>
            <a:ext cx="277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 smtClean="0"/>
              <a:t>Acid plus alchol</a:t>
            </a:r>
            <a:endParaRPr lang="da-DK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2281227"/>
            <a:ext cx="143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Plus catalyst?</a:t>
            </a:r>
          </a:p>
        </p:txBody>
      </p:sp>
    </p:spTree>
    <p:extLst>
      <p:ext uri="{BB962C8B-B14F-4D97-AF65-F5344CB8AC3E}">
        <p14:creationId xmlns:p14="http://schemas.microsoft.com/office/powerpoint/2010/main" val="37318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Esterification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295400"/>
            <a:ext cx="7391400" cy="1981200"/>
          </a:xfrm>
        </p:spPr>
        <p:txBody>
          <a:bodyPr/>
          <a:lstStyle/>
          <a:p>
            <a:pPr eaLnBrk="1" hangingPunct="1"/>
            <a:r>
              <a:rPr lang="en-US" sz="2800" smtClean="0"/>
              <a:t>Carboxylic acids react with alcohols to form:</a:t>
            </a:r>
          </a:p>
          <a:p>
            <a:pPr lvl="1" eaLnBrk="1" hangingPunct="1"/>
            <a:r>
              <a:rPr lang="en-US" sz="2400" smtClean="0"/>
              <a:t>Esters </a:t>
            </a:r>
          </a:p>
          <a:p>
            <a:pPr lvl="1" eaLnBrk="1" hangingPunct="1"/>
            <a:r>
              <a:rPr lang="en-US" sz="2400" smtClean="0"/>
              <a:t>Water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14.1 Carboxylic Acids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440055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29702" name="Picture 11" descr="14-16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70104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3" name="Group 9"/>
          <p:cNvGrpSpPr>
            <a:grpSpLocks/>
          </p:cNvGrpSpPr>
          <p:nvPr/>
        </p:nvGrpSpPr>
        <p:grpSpPr bwMode="auto">
          <a:xfrm>
            <a:off x="8001000" y="609600"/>
            <a:ext cx="762000" cy="523875"/>
            <a:chOff x="3962400" y="5791200"/>
            <a:chExt cx="762000" cy="523220"/>
          </a:xfrm>
        </p:grpSpPr>
        <p:sp>
          <p:nvSpPr>
            <p:cNvPr id="2970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29705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5570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42225" cy="6096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Nomenclature</a:t>
            </a:r>
            <a:endParaRPr lang="en-US" sz="49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14400"/>
            <a:ext cx="7620000" cy="4114800"/>
          </a:xfrm>
        </p:spPr>
        <p:txBody>
          <a:bodyPr lIns="92075" tIns="46038" rIns="92075" bIns="46038"/>
          <a:lstStyle/>
          <a:p>
            <a:pPr marL="533400" indent="-533400" eaLnBrk="1" hangingPunct="1">
              <a:buFontTx/>
              <a:buNone/>
            </a:pPr>
            <a:r>
              <a:rPr lang="en-US" sz="2800" smtClean="0"/>
              <a:t>Form from the reaction of a carboxylic acid with an alcohol, which is reflected in the naming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 smtClean="0"/>
              <a:t>Use the alkyl group as the first name</a:t>
            </a:r>
          </a:p>
          <a:p>
            <a:pPr marL="914400" lvl="1" indent="-569913" eaLnBrk="1" hangingPunct="1">
              <a:buFontTx/>
              <a:buNone/>
            </a:pPr>
            <a:r>
              <a:rPr lang="en-US" sz="2400" smtClean="0"/>
              <a:t> (Alcohol part of the ester)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 smtClean="0"/>
              <a:t>Base the name for the acid part of the structure from the longest chain ending in the C=O</a:t>
            </a:r>
          </a:p>
          <a:p>
            <a:pPr marL="914400" lvl="1" indent="-569913" eaLnBrk="1" hangingPunct="1">
              <a:buFontTx/>
              <a:buNone/>
            </a:pPr>
            <a:r>
              <a:rPr lang="en-US" sz="2400" smtClean="0"/>
              <a:t>(Carboxylic acid part of the ester)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 smtClean="0"/>
              <a:t>Change the –oic acid of the acid name to –oate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14.2 Esters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444341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31750" name="Picture 10" descr="14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05400"/>
            <a:ext cx="7010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1" name="Group 9"/>
          <p:cNvGrpSpPr>
            <a:grpSpLocks/>
          </p:cNvGrpSpPr>
          <p:nvPr/>
        </p:nvGrpSpPr>
        <p:grpSpPr bwMode="auto">
          <a:xfrm>
            <a:off x="7924800" y="457200"/>
            <a:ext cx="762000" cy="523875"/>
            <a:chOff x="3962400" y="5791200"/>
            <a:chExt cx="762000" cy="523220"/>
          </a:xfrm>
        </p:grpSpPr>
        <p:sp>
          <p:nvSpPr>
            <p:cNvPr id="31752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31753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67735653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Acid hydrolysis</a:t>
            </a:r>
            <a:r>
              <a:rPr lang="en-US" sz="4800" smtClean="0"/>
              <a:t> </a:t>
            </a:r>
            <a:r>
              <a:rPr lang="en-US" smtClean="0"/>
              <a:t>of Esters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524000"/>
            <a:ext cx="68580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/>
              <a:t>Acid hydrolysis products are: </a:t>
            </a:r>
          </a:p>
          <a:p>
            <a:pPr eaLnBrk="1" hangingPunct="1"/>
            <a:r>
              <a:rPr lang="en-US" sz="3600" smtClean="0"/>
              <a:t>Acid  </a:t>
            </a:r>
          </a:p>
          <a:p>
            <a:pPr eaLnBrk="1" hangingPunct="1"/>
            <a:r>
              <a:rPr lang="en-US" sz="3600" smtClean="0"/>
              <a:t>Alcohol </a:t>
            </a:r>
          </a:p>
        </p:txBody>
      </p:sp>
      <p:sp>
        <p:nvSpPr>
          <p:cNvPr id="36868" name="Rectangle 8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14.2 Esters</a:t>
            </a:r>
          </a:p>
        </p:txBody>
      </p:sp>
      <p:pic>
        <p:nvPicPr>
          <p:cNvPr id="36869" name="Picture 13" descr="14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657600"/>
            <a:ext cx="8534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7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Base Hydrolysis of Esters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295400"/>
            <a:ext cx="7315200" cy="3048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mtClean="0"/>
              <a:t>The base catalyzed hydrolysis of an ester: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mtClean="0"/>
              <a:t>Saponification or soap-making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mtClean="0"/>
              <a:t>Products are:</a:t>
            </a:r>
          </a:p>
          <a:p>
            <a:pPr marL="692150" lvl="1" indent="-34766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mtClean="0"/>
              <a:t>Acid salt </a:t>
            </a:r>
          </a:p>
          <a:p>
            <a:pPr marL="692150" lvl="1" indent="-34766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mtClean="0"/>
              <a:t>Alcohol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mtClean="0"/>
              <a:t>Acid can’t exist in basic conditions, so the product is the salt of the carboxylic acid using the cation of the base catalyst</a:t>
            </a:r>
          </a:p>
        </p:txBody>
      </p:sp>
      <p:sp>
        <p:nvSpPr>
          <p:cNvPr id="37892" name="Rectangle 9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14.2 Esters</a:t>
            </a:r>
          </a:p>
        </p:txBody>
      </p:sp>
      <p:sp>
        <p:nvSpPr>
          <p:cNvPr id="37893" name="Rectangle 12"/>
          <p:cNvSpPr>
            <a:spLocks noChangeArrowheads="1"/>
          </p:cNvSpPr>
          <p:nvPr/>
        </p:nvSpPr>
        <p:spPr bwMode="auto">
          <a:xfrm>
            <a:off x="44053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37894" name="Picture 14" descr="14-24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572000"/>
            <a:ext cx="82518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Group 9"/>
          <p:cNvGrpSpPr>
            <a:grpSpLocks/>
          </p:cNvGrpSpPr>
          <p:nvPr/>
        </p:nvGrpSpPr>
        <p:grpSpPr bwMode="auto">
          <a:xfrm>
            <a:off x="8001000" y="838200"/>
            <a:ext cx="838200" cy="523875"/>
            <a:chOff x="3886200" y="5791200"/>
            <a:chExt cx="838200" cy="523220"/>
          </a:xfrm>
        </p:grpSpPr>
        <p:sp>
          <p:nvSpPr>
            <p:cNvPr id="37896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10</a:t>
              </a:r>
            </a:p>
          </p:txBody>
        </p:sp>
        <p:sp>
          <p:nvSpPr>
            <p:cNvPr id="37897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7660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Hydrolysis of fat (saponification)</a:t>
            </a:r>
          </a:p>
        </p:txBody>
      </p:sp>
      <p:pic>
        <p:nvPicPr>
          <p:cNvPr id="16387" name="Picture 4" descr="den02621_14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54175"/>
            <a:ext cx="8763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7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and esters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5123" name="Picture 4" descr="den02621_14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628775"/>
            <a:ext cx="81819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Micelle formation (soap action)</a:t>
            </a:r>
          </a:p>
        </p:txBody>
      </p:sp>
      <p:pic>
        <p:nvPicPr>
          <p:cNvPr id="17411" name="Picture 3" descr="den02621_14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01682"/>
            <a:ext cx="7302773" cy="479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6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Condensation polymers</a:t>
            </a: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2060848"/>
            <a:ext cx="9973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 smtClean="0"/>
              <a:t>PETE</a:t>
            </a:r>
          </a:p>
          <a:p>
            <a:r>
              <a:rPr lang="da-DK" sz="3200" dirty="0" smtClean="0"/>
              <a:t>PEN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2979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10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Condensation Polymers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295400"/>
            <a:ext cx="73406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800" smtClean="0"/>
              <a:t>Polyesters are condensation polymers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800" smtClean="0"/>
              <a:t>They are formed by eliminating a small molecule (</a:t>
            </a:r>
            <a:r>
              <a:rPr lang="en-US" sz="2800" i="1" smtClean="0"/>
              <a:t>e.g.,</a:t>
            </a:r>
            <a:r>
              <a:rPr lang="en-US" sz="2800" smtClean="0"/>
              <a:t> H</a:t>
            </a:r>
            <a:r>
              <a:rPr lang="en-US" sz="3600" baseline="-25000" smtClean="0"/>
              <a:t>2</a:t>
            </a:r>
            <a:r>
              <a:rPr lang="en-US" sz="2800" smtClean="0"/>
              <a:t>O) when combining: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smtClean="0"/>
              <a:t>Diacid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smtClean="0"/>
              <a:t>Diol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800" smtClean="0"/>
              <a:t>Each of the combining molecules has two reactive functional groups, highlighted in red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14.2 Esters</a:t>
            </a:r>
          </a:p>
        </p:txBody>
      </p:sp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36290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0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058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/>
              <a:t>Polethylene terphthalate, PETE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219200" y="1066800"/>
          <a:ext cx="7697788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ISIS/Draw Sketch" r:id="rId3" imgW="7162560" imgH="1218960" progId="ISISServer">
                  <p:embed/>
                </p:oleObj>
              </mc:Choice>
              <mc:Fallback>
                <p:oleObj name="ISIS/Draw Sketch" r:id="rId3" imgW="7162560" imgH="12189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7697788" cy="1309688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1600200" y="1752600"/>
            <a:ext cx="3052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>
                <a:solidFill>
                  <a:schemeClr val="bg1"/>
                </a:solidFill>
                <a:latin typeface="Arial" pitchFamily="34" charset="0"/>
              </a:rPr>
              <a:t>Terphthalic acid</a:t>
            </a: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5867400" y="1752600"/>
            <a:ext cx="2760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>
                <a:solidFill>
                  <a:schemeClr val="bg1"/>
                </a:solidFill>
                <a:latin typeface="Arial" pitchFamily="34" charset="0"/>
              </a:rPr>
              <a:t>1,2-ethanediol</a:t>
            </a: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2743200" y="4119563"/>
          <a:ext cx="46482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ISIS/Draw Sketch" r:id="rId5" imgW="5276520" imgH="1552320" progId="ISISServer">
                  <p:embed/>
                </p:oleObj>
              </mc:Choice>
              <mc:Fallback>
                <p:oleObj name="ISIS/Draw Sketch" r:id="rId5" imgW="5276520" imgH="15523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19563"/>
                        <a:ext cx="4648200" cy="1214437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7427913" y="3962400"/>
            <a:ext cx="1716087" cy="10160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Arial" pitchFamily="34" charset="0"/>
              </a:rPr>
              <a:t>Continued condensation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</a:rPr>
              <a:t>at each end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3124200" y="5410200"/>
            <a:ext cx="4168775" cy="4572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Repeating unit of the polymer</a:t>
            </a:r>
          </a:p>
        </p:txBody>
      </p:sp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2590800" y="2487613"/>
          <a:ext cx="5224463" cy="155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ISIS/Draw Sketch" r:id="rId7" imgW="5295600" imgH="1571400" progId="ISISServer">
                  <p:embed/>
                </p:oleObj>
              </mc:Choice>
              <mc:Fallback>
                <p:oleObj name="ISIS/Draw Sketch" r:id="rId7" imgW="5295600" imgH="15714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87613"/>
                        <a:ext cx="5224463" cy="1550987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10"/>
          <p:cNvSpPr>
            <a:spLocks noChangeArrowheads="1"/>
          </p:cNvSpPr>
          <p:nvPr/>
        </p:nvSpPr>
        <p:spPr bwMode="auto">
          <a:xfrm rot="-5400000">
            <a:off x="-2857500" y="2933700"/>
            <a:ext cx="655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da-DK">
              <a:solidFill>
                <a:schemeClr val="bg2"/>
              </a:solidFill>
            </a:endParaRPr>
          </a:p>
        </p:txBody>
      </p:sp>
      <p:sp>
        <p:nvSpPr>
          <p:cNvPr id="231435" name="Rectangle 11"/>
          <p:cNvSpPr>
            <a:spLocks noChangeArrowheads="1"/>
          </p:cNvSpPr>
          <p:nvPr/>
        </p:nvSpPr>
        <p:spPr bwMode="auto">
          <a:xfrm>
            <a:off x="152400" y="3429000"/>
            <a:ext cx="23622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PETE is used in: 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Mylar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Plastic bottles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Polyester fabric</a:t>
            </a:r>
          </a:p>
        </p:txBody>
      </p:sp>
    </p:spTree>
    <p:extLst>
      <p:ext uri="{BB962C8B-B14F-4D97-AF65-F5344CB8AC3E}">
        <p14:creationId xmlns:p14="http://schemas.microsoft.com/office/powerpoint/2010/main" val="20074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PEN</a:t>
            </a:r>
            <a:endParaRPr lang="da-DK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029910"/>
              </p:ext>
            </p:extLst>
          </p:nvPr>
        </p:nvGraphicFramePr>
        <p:xfrm>
          <a:off x="3090863" y="2598738"/>
          <a:ext cx="2962275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CS ChemDraw Drawing" r:id="rId3" imgW="2962170" imgH="1660854" progId="ChemDraw.Document.6.0">
                  <p:embed/>
                </p:oleObj>
              </mc:Choice>
              <mc:Fallback>
                <p:oleObj name="CS ChemDraw Drawing" r:id="rId3" imgW="2962170" imgH="16608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0863" y="2598738"/>
                        <a:ext cx="2962275" cy="166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2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Acid derivatives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Acid chlorides</a:t>
            </a:r>
          </a:p>
          <a:p>
            <a:r>
              <a:rPr lang="da-DK" dirty="0" smtClean="0"/>
              <a:t>Acid anhydrides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3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14.3 Acid Chlorides and </a:t>
            </a:r>
            <a:br>
              <a:rPr lang="en-US" smtClean="0"/>
            </a:br>
            <a:r>
              <a:rPr lang="en-US" smtClean="0"/>
              <a:t>Acid Anhydrides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24000"/>
            <a:ext cx="7010400" cy="2057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6600"/>
                </a:solidFill>
              </a:rPr>
              <a:t>Acid chlorides </a:t>
            </a:r>
            <a:r>
              <a:rPr lang="en-US" sz="2800" dirty="0" smtClean="0"/>
              <a:t>are derivatives of carboxylic acids having the general formula: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Are named:</a:t>
            </a:r>
          </a:p>
          <a:p>
            <a:pPr marL="692150" lvl="1" indent="-3476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by replacing the </a:t>
            </a:r>
            <a:r>
              <a:rPr lang="en-US" sz="2400" dirty="0" smtClean="0">
                <a:solidFill>
                  <a:srgbClr val="006891"/>
                </a:solidFill>
              </a:rPr>
              <a:t>–</a:t>
            </a:r>
            <a:r>
              <a:rPr lang="en-US" sz="2400" b="1" dirty="0" err="1" smtClean="0">
                <a:solidFill>
                  <a:srgbClr val="006600"/>
                </a:solidFill>
              </a:rPr>
              <a:t>oic</a:t>
            </a:r>
            <a:r>
              <a:rPr lang="en-US" sz="2400" b="1" dirty="0" smtClean="0">
                <a:solidFill>
                  <a:srgbClr val="006600"/>
                </a:solidFill>
              </a:rPr>
              <a:t> acid </a:t>
            </a:r>
            <a:r>
              <a:rPr lang="en-US" sz="2400" dirty="0" smtClean="0"/>
              <a:t>ending of the IUPAC name with </a:t>
            </a:r>
            <a:r>
              <a:rPr lang="en-US" sz="2400" i="1" dirty="0" smtClean="0"/>
              <a:t>–</a:t>
            </a:r>
            <a:r>
              <a:rPr lang="en-US" sz="2400" b="1" dirty="0" err="1" smtClean="0">
                <a:solidFill>
                  <a:srgbClr val="006600"/>
                </a:solidFill>
              </a:rPr>
              <a:t>oyl</a:t>
            </a:r>
            <a:r>
              <a:rPr lang="en-US" sz="2400" b="1" dirty="0" smtClean="0">
                <a:solidFill>
                  <a:srgbClr val="006600"/>
                </a:solidFill>
              </a:rPr>
              <a:t> chloride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133600" y="3619500"/>
          <a:ext cx="18097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ISIS/Draw Sketch" r:id="rId3" imgW="1809720" imgH="1257120" progId="ISISServer">
                  <p:embed/>
                </p:oleObj>
              </mc:Choice>
              <mc:Fallback>
                <p:oleObj name="ISIS/Draw Sketch" r:id="rId3" imgW="1809720" imgH="12571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19500"/>
                        <a:ext cx="1809750" cy="125730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4191000" y="3765550"/>
            <a:ext cx="2671763" cy="958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>
                <a:solidFill>
                  <a:schemeClr val="tx1"/>
                </a:solidFill>
              </a:rPr>
              <a:t>ethanoyl chloride</a:t>
            </a:r>
          </a:p>
          <a:p>
            <a:pPr algn="l"/>
            <a:r>
              <a:rPr lang="en-US" sz="2800">
                <a:solidFill>
                  <a:schemeClr val="tx1"/>
                </a:solidFill>
              </a:rPr>
              <a:t>(acetyl chloride)</a:t>
            </a: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1676400" y="5114925"/>
          <a:ext cx="25336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ISIS/Draw Sketch" r:id="rId5" imgW="2533320" imgH="1209600" progId="ISISServer">
                  <p:embed/>
                </p:oleObj>
              </mc:Choice>
              <mc:Fallback>
                <p:oleObj name="ISIS/Draw Sketch" r:id="rId5" imgW="2533320" imgH="12096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14925"/>
                        <a:ext cx="2533650" cy="120967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419600" y="5289550"/>
            <a:ext cx="4438650" cy="958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>
                <a:solidFill>
                  <a:schemeClr val="tx1"/>
                </a:solidFill>
              </a:rPr>
              <a:t>4-chlorobenzoyl chloride</a:t>
            </a:r>
          </a:p>
          <a:p>
            <a:pPr algn="l"/>
            <a:r>
              <a:rPr lang="en-US" sz="2800">
                <a:solidFill>
                  <a:schemeClr val="tx1"/>
                </a:solidFill>
              </a:rPr>
              <a:t>(</a:t>
            </a:r>
            <a:r>
              <a:rPr lang="en-US" sz="2800" i="1">
                <a:solidFill>
                  <a:schemeClr val="tx1"/>
                </a:solidFill>
              </a:rPr>
              <a:t>p</a:t>
            </a:r>
            <a:r>
              <a:rPr lang="en-US" sz="2800">
                <a:solidFill>
                  <a:schemeClr val="tx1"/>
                </a:solidFill>
              </a:rPr>
              <a:t>-chlorobenzoyl chloride)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439578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6153" name="Picture 11" descr="14-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1066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4" name="Group 9"/>
          <p:cNvGrpSpPr>
            <a:grpSpLocks/>
          </p:cNvGrpSpPr>
          <p:nvPr/>
        </p:nvGrpSpPr>
        <p:grpSpPr bwMode="auto">
          <a:xfrm>
            <a:off x="8001000" y="914400"/>
            <a:ext cx="838200" cy="523875"/>
            <a:chOff x="3886200" y="5791200"/>
            <a:chExt cx="838200" cy="523220"/>
          </a:xfrm>
        </p:grpSpPr>
        <p:sp>
          <p:nvSpPr>
            <p:cNvPr id="6155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762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11</a:t>
              </a:r>
            </a:p>
          </p:txBody>
        </p:sp>
        <p:sp>
          <p:nvSpPr>
            <p:cNvPr id="6156" name="Isosceles Triangle 12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9746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Acids Chlorides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90600"/>
            <a:ext cx="6980238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Acid chlorides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Noxious, irritating chemicals requiring great care in handling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Slightly polar, boiling near the corresponding carbonyl’s temperature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React violently with water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Are good </a:t>
            </a:r>
            <a:r>
              <a:rPr lang="en-US" sz="2800" u="sng" smtClean="0"/>
              <a:t>acyl group transfer reagents</a:t>
            </a:r>
            <a:endParaRPr lang="en-US" sz="3600" smtClean="0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14.3 </a:t>
            </a:r>
            <a:r>
              <a:rPr lang="en-US" sz="3700">
                <a:solidFill>
                  <a:schemeClr val="bg2"/>
                </a:solidFill>
              </a:rPr>
              <a:t>Acid Chlorides and </a:t>
            </a:r>
            <a:br>
              <a:rPr lang="en-US" sz="3700">
                <a:solidFill>
                  <a:schemeClr val="bg2"/>
                </a:solidFill>
              </a:rPr>
            </a:br>
            <a:r>
              <a:rPr lang="en-US" sz="3700">
                <a:solidFill>
                  <a:schemeClr val="bg2"/>
                </a:solidFill>
              </a:rPr>
              <a:t>Acid Anhydrides</a:t>
            </a:r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4424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41990" name="Picture 10" descr="14-30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69278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1" name="Group 9"/>
          <p:cNvGrpSpPr>
            <a:grpSpLocks/>
          </p:cNvGrpSpPr>
          <p:nvPr/>
        </p:nvGrpSpPr>
        <p:grpSpPr bwMode="auto">
          <a:xfrm>
            <a:off x="8001000" y="533400"/>
            <a:ext cx="838200" cy="523875"/>
            <a:chOff x="3886200" y="5791200"/>
            <a:chExt cx="838200" cy="523220"/>
          </a:xfrm>
        </p:grpSpPr>
        <p:sp>
          <p:nvSpPr>
            <p:cNvPr id="41992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762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12</a:t>
              </a:r>
            </a:p>
          </p:txBody>
        </p:sp>
        <p:sp>
          <p:nvSpPr>
            <p:cNvPr id="41993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3065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Inorganic acid chloride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SOCl</a:t>
            </a:r>
            <a:r>
              <a:rPr lang="da-DK" baseline="-25000" dirty="0" smtClean="0"/>
              <a:t>2</a:t>
            </a:r>
            <a:r>
              <a:rPr lang="da-DK" dirty="0" smtClean="0"/>
              <a:t> thionyl chloride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60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Acid anhydrides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5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Formic acid</a:t>
            </a:r>
            <a:endParaRPr lang="en-US" dirty="0" smtClean="0"/>
          </a:p>
        </p:txBody>
      </p:sp>
      <p:pic>
        <p:nvPicPr>
          <p:cNvPr id="6147" name="Picture 3" descr="den02621_un1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3513"/>
            <a:ext cx="5373787" cy="465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9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Acid Anhydride Reactions </a:t>
            </a:r>
            <a:br>
              <a:rPr lang="en-US" smtClean="0"/>
            </a:br>
            <a:r>
              <a:rPr lang="en-US" smtClean="0"/>
              <a:t>With Alcohols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6934200" cy="2362200"/>
          </a:xfrm>
        </p:spPr>
        <p:txBody>
          <a:bodyPr/>
          <a:lstStyle/>
          <a:p>
            <a:pPr eaLnBrk="1" hangingPunct="1"/>
            <a:r>
              <a:rPr lang="en-US" sz="2800" smtClean="0"/>
              <a:t>Acid anhydride reacts with alcohol to produce:</a:t>
            </a:r>
          </a:p>
          <a:p>
            <a:pPr lvl="1" eaLnBrk="1" hangingPunct="1"/>
            <a:r>
              <a:rPr lang="en-US" sz="2400" smtClean="0"/>
              <a:t>Ester</a:t>
            </a:r>
          </a:p>
          <a:p>
            <a:pPr lvl="1" eaLnBrk="1" hangingPunct="1"/>
            <a:r>
              <a:rPr lang="en-US" sz="2400" smtClean="0"/>
              <a:t>Carboxylic acid</a:t>
            </a:r>
          </a:p>
          <a:p>
            <a:pPr lvl="1" eaLnBrk="1" hangingPunct="1"/>
            <a:r>
              <a:rPr lang="en-US" sz="2400" smtClean="0"/>
              <a:t>An acyl group transfer reaction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819400" y="5029200"/>
          <a:ext cx="4343400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ISIS/Draw Sketch" r:id="rId3" imgW="7410240" imgH="3076560" progId="ISISServer">
                  <p:embed/>
                </p:oleObj>
              </mc:Choice>
              <mc:Fallback>
                <p:oleObj name="ISIS/Draw Sketch" r:id="rId3" imgW="7410240" imgH="30765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029200"/>
                        <a:ext cx="4343400" cy="1801813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5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14.3 </a:t>
            </a:r>
            <a:r>
              <a:rPr lang="en-US" sz="3700">
                <a:solidFill>
                  <a:schemeClr val="bg2"/>
                </a:solidFill>
              </a:rPr>
              <a:t>Acid Chlorides and Acid Anhydrides</a:t>
            </a:r>
          </a:p>
        </p:txBody>
      </p:sp>
      <p:pic>
        <p:nvPicPr>
          <p:cNvPr id="12294" name="Picture 8" descr="14-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58039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8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Aspirin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0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1371600"/>
          </a:xfrm>
        </p:spPr>
        <p:txBody>
          <a:bodyPr/>
          <a:lstStyle/>
          <a:p>
            <a:pPr eaLnBrk="1" hangingPunct="1"/>
            <a:r>
              <a:rPr lang="en-US" smtClean="0"/>
              <a:t>14.4 </a:t>
            </a:r>
            <a:r>
              <a:rPr lang="en-US" sz="3600" smtClean="0"/>
              <a:t>Nature’s High Energy Compounds:</a:t>
            </a:r>
            <a:r>
              <a:rPr lang="en-US" smtClean="0"/>
              <a:t> </a:t>
            </a:r>
            <a:r>
              <a:rPr lang="en-US" sz="3600" smtClean="0"/>
              <a:t>Phosphoesters and Thioesters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696200" cy="3657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Phosphoric acid reacts with alcohols to produce a phosphate ester or phosphoester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The ester can then react with a second or third acid to give phosphoric acid anhydrides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ADP and ATP of biochemistry fame are important examples of phosphate esters</a:t>
            </a:r>
          </a:p>
        </p:txBody>
      </p:sp>
      <p:pic>
        <p:nvPicPr>
          <p:cNvPr id="43012" name="Picture 6" descr="14-36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29200"/>
            <a:ext cx="50101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3" name="Group 9"/>
          <p:cNvGrpSpPr>
            <a:grpSpLocks/>
          </p:cNvGrpSpPr>
          <p:nvPr/>
        </p:nvGrpSpPr>
        <p:grpSpPr bwMode="auto">
          <a:xfrm>
            <a:off x="7848600" y="1152525"/>
            <a:ext cx="838200" cy="523875"/>
            <a:chOff x="3886200" y="5791200"/>
            <a:chExt cx="838200" cy="523220"/>
          </a:xfrm>
        </p:grpSpPr>
        <p:sp>
          <p:nvSpPr>
            <p:cNvPr id="43014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762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15</a:t>
              </a:r>
            </a:p>
          </p:txBody>
        </p:sp>
        <p:sp>
          <p:nvSpPr>
            <p:cNvPr id="43015" name="Isosceles Triangle 6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9441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200400" y="2590800"/>
          <a:ext cx="4876800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ISIS/Draw Sketch" r:id="rId3" imgW="6219720" imgH="5057640" progId="ISISServer">
                  <p:embed/>
                </p:oleObj>
              </mc:Choice>
              <mc:Fallback>
                <p:oleObj name="ISIS/Draw Sketch" r:id="rId3" imgW="6219720" imgH="505764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590800"/>
                        <a:ext cx="4876800" cy="396557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Phosphoric Acid Esters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895600" y="1828800"/>
            <a:ext cx="2895600" cy="3154363"/>
            <a:chOff x="1344" y="749"/>
            <a:chExt cx="1824" cy="1987"/>
          </a:xfrm>
        </p:grpSpPr>
        <p:sp>
          <p:nvSpPr>
            <p:cNvPr id="13322" name="Text Box 5"/>
            <p:cNvSpPr txBox="1">
              <a:spLocks noChangeArrowheads="1"/>
            </p:cNvSpPr>
            <p:nvPr/>
          </p:nvSpPr>
          <p:spPr bwMode="auto">
            <a:xfrm>
              <a:off x="1344" y="749"/>
              <a:ext cx="1515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3600">
                  <a:solidFill>
                    <a:schemeClr val="tx1"/>
                  </a:solidFill>
                  <a:latin typeface="Arial" pitchFamily="34" charset="0"/>
                </a:rPr>
                <a:t>Ester bond</a:t>
              </a:r>
            </a:p>
          </p:txBody>
        </p:sp>
        <p:sp>
          <p:nvSpPr>
            <p:cNvPr id="13323" name="Line 6"/>
            <p:cNvSpPr>
              <a:spLocks noChangeShapeType="1"/>
            </p:cNvSpPr>
            <p:nvPr/>
          </p:nvSpPr>
          <p:spPr bwMode="auto">
            <a:xfrm>
              <a:off x="2832" y="1152"/>
              <a:ext cx="336" cy="158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1790700" y="3076575"/>
            <a:ext cx="3622675" cy="1858963"/>
            <a:chOff x="0" y="1282"/>
            <a:chExt cx="2653" cy="1358"/>
          </a:xfrm>
        </p:grpSpPr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0" y="1282"/>
              <a:ext cx="2653" cy="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3600">
                  <a:solidFill>
                    <a:schemeClr val="tx1"/>
                  </a:solidFill>
                  <a:latin typeface="Arial" pitchFamily="34" charset="0"/>
                </a:rPr>
                <a:t>Anhydride bonds</a:t>
              </a:r>
            </a:p>
          </p:txBody>
        </p:sp>
        <p:sp>
          <p:nvSpPr>
            <p:cNvPr id="13320" name="Line 9"/>
            <p:cNvSpPr>
              <a:spLocks noChangeShapeType="1"/>
            </p:cNvSpPr>
            <p:nvPr/>
          </p:nvSpPr>
          <p:spPr bwMode="auto">
            <a:xfrm>
              <a:off x="2256" y="1728"/>
              <a:ext cx="144" cy="912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321" name="Line 10"/>
            <p:cNvSpPr>
              <a:spLocks noChangeShapeType="1"/>
            </p:cNvSpPr>
            <p:nvPr/>
          </p:nvSpPr>
          <p:spPr bwMode="auto">
            <a:xfrm>
              <a:off x="1728" y="1728"/>
              <a:ext cx="0" cy="912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sp>
        <p:nvSpPr>
          <p:cNvPr id="13318" name="Rectangle 11"/>
          <p:cNvSpPr>
            <a:spLocks noChangeArrowheads="1"/>
          </p:cNvSpPr>
          <p:nvPr/>
        </p:nvSpPr>
        <p:spPr bwMode="auto">
          <a:xfrm rot="-5400000">
            <a:off x="-2438400" y="2743200"/>
            <a:ext cx="655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>
                <a:solidFill>
                  <a:schemeClr val="bg2"/>
                </a:solidFill>
              </a:rPr>
              <a:t>14.4 Nature’s High Energy Compounds: </a:t>
            </a:r>
            <a:r>
              <a:rPr lang="en-US" sz="3600">
                <a:solidFill>
                  <a:schemeClr val="bg2"/>
                </a:solidFill>
              </a:rPr>
              <a:t>Phosphoesters and Thioesters</a:t>
            </a:r>
          </a:p>
        </p:txBody>
      </p:sp>
    </p:spTree>
    <p:extLst>
      <p:ext uri="{BB962C8B-B14F-4D97-AF65-F5344CB8AC3E}">
        <p14:creationId xmlns:p14="http://schemas.microsoft.com/office/powerpoint/2010/main" val="34165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Phosphate esters</a:t>
            </a:r>
          </a:p>
        </p:txBody>
      </p:sp>
      <p:pic>
        <p:nvPicPr>
          <p:cNvPr id="18435" name="Picture 3" descr="den02621_14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91890"/>
            <a:ext cx="5128171" cy="475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4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5867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/>
              <a:t>Thioesters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2390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biochemistry, acetyl coenzyme A (acetyl CoA-SH) reacts with acyl groups to “activate” them for further biological reaction by forming a thioester</a:t>
            </a: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1933575" y="2971800"/>
            <a:ext cx="7210425" cy="3649663"/>
            <a:chOff x="96" y="1392"/>
            <a:chExt cx="5598" cy="2683"/>
          </a:xfrm>
        </p:grpSpPr>
        <p:graphicFrame>
          <p:nvGraphicFramePr>
            <p:cNvPr id="14338" name="Object 5"/>
            <p:cNvGraphicFramePr>
              <a:graphicFrameLocks noChangeAspect="1"/>
            </p:cNvGraphicFramePr>
            <p:nvPr/>
          </p:nvGraphicFramePr>
          <p:xfrm>
            <a:off x="96" y="1392"/>
            <a:ext cx="5598" cy="2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0" name="ISIS/Draw Sketch" r:id="rId3" imgW="7134120" imgH="3419280" progId="ISISServer">
                    <p:embed/>
                  </p:oleObj>
                </mc:Choice>
                <mc:Fallback>
                  <p:oleObj name="ISIS/Draw Sketch" r:id="rId3" imgW="7134120" imgH="3419280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392"/>
                          <a:ext cx="5598" cy="2683"/>
                        </a:xfrm>
                        <a:prstGeom prst="rect">
                          <a:avLst/>
                        </a:prstGeom>
                        <a:solidFill>
                          <a:srgbClr val="003300">
                            <a:alpha val="80000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3" name="Line 6"/>
            <p:cNvSpPr>
              <a:spLocks noChangeShapeType="1"/>
            </p:cNvSpPr>
            <p:nvPr/>
          </p:nvSpPr>
          <p:spPr bwMode="auto">
            <a:xfrm>
              <a:off x="1198" y="1392"/>
              <a:ext cx="2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342" name="Rectangle 7"/>
          <p:cNvSpPr>
            <a:spLocks noChangeArrowheads="1"/>
          </p:cNvSpPr>
          <p:nvPr/>
        </p:nvSpPr>
        <p:spPr bwMode="auto">
          <a:xfrm rot="-5400000">
            <a:off x="-2438400" y="2743200"/>
            <a:ext cx="655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>
                <a:solidFill>
                  <a:schemeClr val="bg2"/>
                </a:solidFill>
              </a:rPr>
              <a:t>14.4 Nature’s High Energy Compounds: </a:t>
            </a:r>
            <a:r>
              <a:rPr lang="en-US" sz="3600">
                <a:solidFill>
                  <a:schemeClr val="bg2"/>
                </a:solidFill>
              </a:rPr>
              <a:t>Phosphoesters and Thioesters</a:t>
            </a:r>
          </a:p>
        </p:txBody>
      </p:sp>
    </p:spTree>
    <p:extLst>
      <p:ext uri="{BB962C8B-B14F-4D97-AF65-F5344CB8AC3E}">
        <p14:creationId xmlns:p14="http://schemas.microsoft.com/office/powerpoint/2010/main" val="5893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Pheromones</a:t>
            </a:r>
          </a:p>
        </p:txBody>
      </p:sp>
      <p:pic>
        <p:nvPicPr>
          <p:cNvPr id="19462" name="Picture 6" descr="den02621_un14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695450"/>
            <a:ext cx="80676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799287"/>
              </p:ext>
            </p:extLst>
          </p:nvPr>
        </p:nvGraphicFramePr>
        <p:xfrm>
          <a:off x="1906587" y="5445224"/>
          <a:ext cx="53276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CS ChemDraw Drawing" r:id="rId4" imgW="5327370" imgH="978020" progId="ChemDraw.Document.6.0">
                  <p:embed/>
                </p:oleObj>
              </mc:Choice>
              <mc:Fallback>
                <p:oleObj name="CS ChemDraw Drawing" r:id="rId4" imgW="5327370" imgH="9780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6587" y="5445224"/>
                        <a:ext cx="532765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05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Pain killers</a:t>
            </a:r>
            <a:endParaRPr lang="da-DK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71273"/>
              </p:ext>
            </p:extLst>
          </p:nvPr>
        </p:nvGraphicFramePr>
        <p:xfrm>
          <a:off x="2267744" y="1628800"/>
          <a:ext cx="3752850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CS ChemDraw Drawing" r:id="rId3" imgW="3753270" imgH="5004399" progId="ChemDraw.Document.6.0">
                  <p:embed/>
                </p:oleObj>
              </mc:Choice>
              <mc:Fallback>
                <p:oleObj name="CS ChemDraw Drawing" r:id="rId3" imgW="3753270" imgH="50043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1628800"/>
                        <a:ext cx="3752850" cy="500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/>
              <a:t>Structures of Four Prostaglandins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rgbClr val="CBBBD1"/>
                </a:solidFill>
              </a:rPr>
              <a:t>17.2 Fatty Acids</a:t>
            </a:r>
          </a:p>
        </p:txBody>
      </p:sp>
      <p:pic>
        <p:nvPicPr>
          <p:cNvPr id="19460" name="Picture 4" descr="17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066800"/>
            <a:ext cx="20097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2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Prostaglandin synthesis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smtClean="0"/>
          </a:p>
        </p:txBody>
      </p:sp>
      <p:pic>
        <p:nvPicPr>
          <p:cNvPr id="20484" name="Picture 4" descr="bioorgextra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6325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0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858000" cy="6858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900" dirty="0" smtClean="0"/>
              <a:t>14.1 </a:t>
            </a:r>
            <a:r>
              <a:rPr lang="en-US" sz="3900" dirty="0" err="1" smtClean="0"/>
              <a:t>Karboxylsyrer</a:t>
            </a:r>
            <a:endParaRPr lang="en-US" sz="39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14400"/>
            <a:ext cx="6934200" cy="304800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sz="3600" smtClean="0"/>
              <a:t>Structure</a:t>
            </a:r>
            <a:endParaRPr lang="en-US" smtClean="0"/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Carboxylic acid groups consist of two very polar functional groups</a:t>
            </a:r>
          </a:p>
          <a:p>
            <a:pPr marL="692150" lvl="1" indent="-347663" eaLnBrk="1" hangingPunct="1">
              <a:lnSpc>
                <a:spcPct val="85000"/>
              </a:lnSpc>
            </a:pPr>
            <a:r>
              <a:rPr lang="en-US" smtClean="0"/>
              <a:t>Carbonyl group</a:t>
            </a:r>
          </a:p>
          <a:p>
            <a:pPr marL="692150" lvl="1" indent="-347663" eaLnBrk="1" hangingPunct="1">
              <a:lnSpc>
                <a:spcPct val="85000"/>
              </a:lnSpc>
            </a:pPr>
            <a:r>
              <a:rPr lang="en-US" smtClean="0"/>
              <a:t>Hydroxyl group</a:t>
            </a:r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Carboxylic acid groups are very polar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424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1981200" y="5791200"/>
            <a:ext cx="6553200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Carboxylic acid –        Ester – </a:t>
            </a:r>
          </a:p>
          <a:p>
            <a:pPr algn="l">
              <a:defRPr/>
            </a:pPr>
            <a:r>
              <a:rPr lang="en-US" sz="2800" b="1" dirty="0" err="1">
                <a:solidFill>
                  <a:srgbClr val="006600"/>
                </a:solidFill>
                <a:latin typeface="+mn-lt"/>
              </a:rPr>
              <a:t>propanoic</a:t>
            </a:r>
            <a:r>
              <a:rPr lang="en-US" sz="2800" b="1" dirty="0">
                <a:solidFill>
                  <a:srgbClr val="006600"/>
                </a:solidFill>
                <a:latin typeface="+mn-lt"/>
              </a:rPr>
              <a:t> acid           methyl </a:t>
            </a:r>
            <a:r>
              <a:rPr lang="en-US" sz="2800" b="1" dirty="0" err="1">
                <a:solidFill>
                  <a:srgbClr val="006600"/>
                </a:solidFill>
                <a:latin typeface="+mn-lt"/>
              </a:rPr>
              <a:t>ethanoate</a:t>
            </a:r>
            <a:endParaRPr lang="en-US" sz="28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9462" name="Picture 10" descr="1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876675"/>
            <a:ext cx="46482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 9"/>
          <p:cNvGrpSpPr>
            <a:grpSpLocks/>
          </p:cNvGrpSpPr>
          <p:nvPr/>
        </p:nvGrpSpPr>
        <p:grpSpPr bwMode="auto">
          <a:xfrm>
            <a:off x="8077200" y="1981200"/>
            <a:ext cx="762000" cy="523875"/>
            <a:chOff x="3962400" y="5791200"/>
            <a:chExt cx="762000" cy="523220"/>
          </a:xfrm>
        </p:grpSpPr>
        <p:sp>
          <p:nvSpPr>
            <p:cNvPr id="1946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9465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734672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Prostaglandins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smtClean="0"/>
          </a:p>
        </p:txBody>
      </p:sp>
      <p:pic>
        <p:nvPicPr>
          <p:cNvPr id="21508" name="Picture 5" descr="bioorgextra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95413"/>
            <a:ext cx="4584700" cy="54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6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Aspirin and Prostaglandins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066800"/>
            <a:ext cx="7391400" cy="1981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Aspirin inhibits prostaglandin synthesis by acetylating cyclooxygenase, an enzyme necessary for prostaglandin synthesis</a:t>
            </a:r>
          </a:p>
          <a:p>
            <a:pPr marL="0" indent="0" eaLnBrk="1" hangingPunct="1"/>
            <a:endParaRPr lang="en-US" sz="280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rgbClr val="CBBBD1"/>
                </a:solidFill>
              </a:rPr>
              <a:t>17.2 Fatty Acids</a:t>
            </a:r>
          </a:p>
        </p:txBody>
      </p:sp>
      <p:pic>
        <p:nvPicPr>
          <p:cNvPr id="22533" name="Picture 5" descr="17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64770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4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/>
              <a:t>Overview of Prostaglandin Synthesis From Arachidonic Acid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 rot="-5400000">
            <a:off x="-2819400" y="3048000"/>
            <a:ext cx="655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rgbClr val="CBBBD1"/>
                </a:solidFill>
              </a:rPr>
              <a:t>17.2 Fatty Acids</a:t>
            </a:r>
          </a:p>
        </p:txBody>
      </p:sp>
      <p:pic>
        <p:nvPicPr>
          <p:cNvPr id="23556" name="Picture 4" descr="17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7663"/>
            <a:ext cx="81534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6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Reaction Schematic</a:t>
            </a:r>
          </a:p>
        </p:txBody>
      </p:sp>
      <p:sp>
        <p:nvSpPr>
          <p:cNvPr id="209931" name="AutoShape 11"/>
          <p:cNvSpPr>
            <a:spLocks noGrp="1" noChangeArrowheads="1"/>
          </p:cNvSpPr>
          <p:nvPr>
            <p:ph idx="1"/>
          </p:nvPr>
        </p:nvSpPr>
        <p:spPr>
          <a:xfrm>
            <a:off x="2590800" y="4876800"/>
            <a:ext cx="3657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smtClean="0">
                <a:solidFill>
                  <a:srgbClr val="D0C1D5"/>
                </a:solidFill>
              </a:rPr>
              <a:t>Carboxylic Acid salt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2057400" y="20574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a-DK"/>
          </a:p>
        </p:txBody>
      </p:sp>
      <p:sp>
        <p:nvSpPr>
          <p:cNvPr id="44037" name="AutoShape 4"/>
          <p:cNvSpPr>
            <a:spLocks noChangeArrowheads="1"/>
          </p:cNvSpPr>
          <p:nvPr/>
        </p:nvSpPr>
        <p:spPr bwMode="auto">
          <a:xfrm>
            <a:off x="3352800" y="1219200"/>
            <a:ext cx="2514600" cy="12319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Carboxylic Acid</a:t>
            </a:r>
          </a:p>
        </p:txBody>
      </p:sp>
      <p:sp>
        <p:nvSpPr>
          <p:cNvPr id="44038" name="Line 5"/>
          <p:cNvSpPr>
            <a:spLocks noChangeShapeType="1"/>
          </p:cNvSpPr>
          <p:nvPr/>
        </p:nvSpPr>
        <p:spPr bwMode="auto">
          <a:xfrm flipH="1">
            <a:off x="2362200" y="2438400"/>
            <a:ext cx="1219200" cy="1600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 flipH="1">
            <a:off x="5867400" y="1752600"/>
            <a:ext cx="1219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>
            <a:off x="4800600" y="2438400"/>
            <a:ext cx="76200" cy="2438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4041" name="Line 8"/>
          <p:cNvSpPr>
            <a:spLocks noChangeShapeType="1"/>
          </p:cNvSpPr>
          <p:nvPr/>
        </p:nvSpPr>
        <p:spPr bwMode="auto">
          <a:xfrm>
            <a:off x="5791200" y="2209800"/>
            <a:ext cx="1524000" cy="1676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4042" name="AutoShape 9"/>
          <p:cNvSpPr>
            <a:spLocks noChangeArrowheads="1"/>
          </p:cNvSpPr>
          <p:nvPr/>
        </p:nvSpPr>
        <p:spPr bwMode="auto">
          <a:xfrm>
            <a:off x="396875" y="4038600"/>
            <a:ext cx="2252663" cy="661988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/>
              <a:t>Esterification</a:t>
            </a:r>
          </a:p>
        </p:txBody>
      </p:sp>
      <p:sp>
        <p:nvSpPr>
          <p:cNvPr id="44043" name="AutoShape 10"/>
          <p:cNvSpPr>
            <a:spLocks noChangeArrowheads="1"/>
          </p:cNvSpPr>
          <p:nvPr/>
        </p:nvSpPr>
        <p:spPr bwMode="auto">
          <a:xfrm>
            <a:off x="7086600" y="1447800"/>
            <a:ext cx="1839913" cy="581025"/>
          </a:xfrm>
          <a:prstGeom prst="bevel">
            <a:avLst>
              <a:gd name="adj" fmla="val 125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/>
              <a:t>1</a:t>
            </a:r>
            <a:r>
              <a:rPr lang="en-US" sz="2400">
                <a:cs typeface="Times New Roman" pitchFamily="18" charset="0"/>
              </a:rPr>
              <a:t>º</a:t>
            </a:r>
            <a:r>
              <a:rPr lang="en-US" sz="2400"/>
              <a:t> Alcohol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5562600" y="3886200"/>
            <a:ext cx="3351213" cy="661988"/>
          </a:xfrm>
          <a:prstGeom prst="bevel">
            <a:avLst>
              <a:gd name="adj" fmla="val 12500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/>
              <a:t>Carboxylate anion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1827213" y="3048000"/>
            <a:ext cx="2100262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chemeClr val="accent2"/>
                </a:solidFill>
              </a:rPr>
              <a:t>Esterification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44046" name="Text Box 15"/>
          <p:cNvSpPr txBox="1">
            <a:spLocks noChangeArrowheads="1"/>
          </p:cNvSpPr>
          <p:nvPr/>
        </p:nvSpPr>
        <p:spPr bwMode="auto">
          <a:xfrm>
            <a:off x="3886200" y="3276600"/>
            <a:ext cx="2217738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>
                <a:solidFill>
                  <a:schemeClr val="folHlink"/>
                </a:solidFill>
              </a:rPr>
              <a:t>Neutralization</a:t>
            </a:r>
            <a:endParaRPr lang="en-US" sz="2000">
              <a:solidFill>
                <a:schemeClr val="folHlink"/>
              </a:solidFill>
            </a:endParaRPr>
          </a:p>
        </p:txBody>
      </p:sp>
      <p:sp>
        <p:nvSpPr>
          <p:cNvPr id="44047" name="AutoShape 17"/>
          <p:cNvSpPr>
            <a:spLocks noChangeArrowheads="1"/>
          </p:cNvSpPr>
          <p:nvPr/>
        </p:nvSpPr>
        <p:spPr bwMode="auto">
          <a:xfrm>
            <a:off x="228600" y="1371600"/>
            <a:ext cx="1752600" cy="661988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Aldehyde</a:t>
            </a:r>
          </a:p>
        </p:txBody>
      </p:sp>
      <p:sp>
        <p:nvSpPr>
          <p:cNvPr id="44048" name="Line 18"/>
          <p:cNvSpPr>
            <a:spLocks noChangeShapeType="1"/>
          </p:cNvSpPr>
          <p:nvPr/>
        </p:nvSpPr>
        <p:spPr bwMode="auto">
          <a:xfrm>
            <a:off x="1981200" y="1676400"/>
            <a:ext cx="1371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  <p:sp>
        <p:nvSpPr>
          <p:cNvPr id="44049" name="Rectangle 19"/>
          <p:cNvSpPr>
            <a:spLocks noChangeArrowheads="1"/>
          </p:cNvSpPr>
          <p:nvPr/>
        </p:nvSpPr>
        <p:spPr bwMode="auto">
          <a:xfrm>
            <a:off x="1981200" y="16002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folHlink"/>
                </a:solidFill>
              </a:rPr>
              <a:t>Oxidation</a:t>
            </a:r>
          </a:p>
        </p:txBody>
      </p:sp>
      <p:sp>
        <p:nvSpPr>
          <p:cNvPr id="44050" name="Text Box 24"/>
          <p:cNvSpPr txBox="1">
            <a:spLocks noChangeArrowheads="1"/>
          </p:cNvSpPr>
          <p:nvPr/>
        </p:nvSpPr>
        <p:spPr bwMode="auto">
          <a:xfrm>
            <a:off x="6018213" y="2819400"/>
            <a:ext cx="196215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006600"/>
                </a:solidFill>
              </a:rPr>
              <a:t>Dissociation</a:t>
            </a:r>
          </a:p>
        </p:txBody>
      </p:sp>
      <p:sp>
        <p:nvSpPr>
          <p:cNvPr id="44051" name="Rectangle 26"/>
          <p:cNvSpPr>
            <a:spLocks noChangeArrowheads="1"/>
          </p:cNvSpPr>
          <p:nvPr/>
        </p:nvSpPr>
        <p:spPr bwMode="auto">
          <a:xfrm>
            <a:off x="5791200" y="17526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Oxidation</a:t>
            </a:r>
          </a:p>
        </p:txBody>
      </p:sp>
    </p:spTree>
    <p:extLst>
      <p:ext uri="{BB962C8B-B14F-4D97-AF65-F5344CB8AC3E}">
        <p14:creationId xmlns:p14="http://schemas.microsoft.com/office/powerpoint/2010/main" val="16054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of Reactions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95400"/>
            <a:ext cx="77724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1. Carboxylic acids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a. Preparation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b. Dissociation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c. Neutralization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d. Esterification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2. Esters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a. Acid hydrolysis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b. Saponification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3. Acid chloride synthesis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4. Acid anhydride synthesis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5. Phosphoester formation </a:t>
            </a:r>
          </a:p>
        </p:txBody>
      </p:sp>
    </p:spTree>
    <p:extLst>
      <p:ext uri="{BB962C8B-B14F-4D97-AF65-F5344CB8AC3E}">
        <p14:creationId xmlns:p14="http://schemas.microsoft.com/office/powerpoint/2010/main" val="42197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Summary of Reactions</a:t>
            </a:r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55626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55530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2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5867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/>
              <a:t>Thioesters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2390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biochemistry, acetyl coenzyme A (acetyl CoA-SH) reacts with acyl groups to “activate” them for further biological reaction by forming a thioester</a:t>
            </a: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1933575" y="2971800"/>
            <a:ext cx="7210425" cy="3649663"/>
            <a:chOff x="96" y="1392"/>
            <a:chExt cx="5598" cy="2683"/>
          </a:xfrm>
        </p:grpSpPr>
        <p:graphicFrame>
          <p:nvGraphicFramePr>
            <p:cNvPr id="14338" name="Object 5"/>
            <p:cNvGraphicFramePr>
              <a:graphicFrameLocks noChangeAspect="1"/>
            </p:cNvGraphicFramePr>
            <p:nvPr/>
          </p:nvGraphicFramePr>
          <p:xfrm>
            <a:off x="96" y="1392"/>
            <a:ext cx="5598" cy="2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" name="ISIS/Draw Sketch" r:id="rId3" imgW="7134120" imgH="3419280" progId="ISISServer">
                    <p:embed/>
                  </p:oleObj>
                </mc:Choice>
                <mc:Fallback>
                  <p:oleObj name="ISIS/Draw Sketch" r:id="rId3" imgW="7134120" imgH="3419280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392"/>
                          <a:ext cx="5598" cy="2683"/>
                        </a:xfrm>
                        <a:prstGeom prst="rect">
                          <a:avLst/>
                        </a:prstGeom>
                        <a:solidFill>
                          <a:srgbClr val="003300">
                            <a:alpha val="80000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3" name="Line 6"/>
            <p:cNvSpPr>
              <a:spLocks noChangeShapeType="1"/>
            </p:cNvSpPr>
            <p:nvPr/>
          </p:nvSpPr>
          <p:spPr bwMode="auto">
            <a:xfrm>
              <a:off x="1198" y="1392"/>
              <a:ext cx="2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342" name="Rectangle 7"/>
          <p:cNvSpPr>
            <a:spLocks noChangeArrowheads="1"/>
          </p:cNvSpPr>
          <p:nvPr/>
        </p:nvSpPr>
        <p:spPr bwMode="auto">
          <a:xfrm rot="-5400000">
            <a:off x="-2438400" y="2743200"/>
            <a:ext cx="655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>
                <a:solidFill>
                  <a:schemeClr val="bg2"/>
                </a:solidFill>
              </a:rPr>
              <a:t>14.4 Nature’s High Energy Compounds: </a:t>
            </a:r>
            <a:r>
              <a:rPr lang="en-US" sz="3600">
                <a:solidFill>
                  <a:schemeClr val="bg2"/>
                </a:solidFill>
              </a:rPr>
              <a:t>Phosphoesters and Thioesters</a:t>
            </a:r>
          </a:p>
        </p:txBody>
      </p:sp>
    </p:spTree>
    <p:extLst>
      <p:ext uri="{BB962C8B-B14F-4D97-AF65-F5344CB8AC3E}">
        <p14:creationId xmlns:p14="http://schemas.microsoft.com/office/powerpoint/2010/main" val="36314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Carboxylic Acid </a:t>
            </a:r>
            <a:br>
              <a:rPr lang="en-US" smtClean="0"/>
            </a:br>
            <a:r>
              <a:rPr lang="en-US" smtClean="0"/>
              <a:t>Naming Examples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14.1 Carboxylic Acids</a:t>
            </a:r>
          </a:p>
        </p:txBody>
      </p:sp>
      <p:pic>
        <p:nvPicPr>
          <p:cNvPr id="22532" name="Picture 8" descr="14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7315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4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700" smtClean="0"/>
              <a:t>Saponification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19200"/>
            <a:ext cx="7772400" cy="1219200"/>
          </a:xfrm>
        </p:spPr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sz="2800" smtClean="0"/>
              <a:t>Saponification (soap-making) is:</a:t>
            </a:r>
          </a:p>
          <a:p>
            <a:pPr marL="692150" lvl="1" indent="-347663" eaLnBrk="1" hangingPunct="1">
              <a:spcBef>
                <a:spcPct val="5000"/>
              </a:spcBef>
            </a:pPr>
            <a:r>
              <a:rPr lang="en-US" sz="2400" smtClean="0"/>
              <a:t>Base-catalyzed hydrolysis of fats (glycerol triesters)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da-DK">
              <a:solidFill>
                <a:schemeClr val="bg2"/>
              </a:solidFill>
            </a:endParaRPr>
          </a:p>
        </p:txBody>
      </p:sp>
      <p:pic>
        <p:nvPicPr>
          <p:cNvPr id="38917" name="Picture 10" descr="14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9916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5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CA" smtClean="0"/>
              <a:t>Simplified Action of Soap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 rot="-5400000">
            <a:off x="-2781300" y="26289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14.2 Esters</a:t>
            </a:r>
          </a:p>
        </p:txBody>
      </p:sp>
      <p:pic>
        <p:nvPicPr>
          <p:cNvPr id="39940" name="Picture 9" descr="14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6962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0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800" dirty="0" smtClean="0"/>
              <a:t>Physical properties</a:t>
            </a:r>
            <a:endParaRPr lang="en-US" sz="48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447800"/>
            <a:ext cx="7772400" cy="46482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Low molecular weight carboxylic acids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400" smtClean="0"/>
              <a:t>Sharp, sour taste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400" smtClean="0"/>
              <a:t>Unpleasant aromas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High molecular weight carboxylic acids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400" smtClean="0"/>
              <a:t>Fatty acids important in biochemistry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Low molecular weight carboxylic acids are water soluble due to hydrogen bonding with: 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400" smtClean="0"/>
              <a:t>Water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400" smtClean="0"/>
              <a:t>Each other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424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</a:t>
            </a:r>
            <a:r>
              <a:rPr lang="en-US">
                <a:solidFill>
                  <a:srgbClr val="CDE1FF"/>
                </a:solidFill>
              </a:rPr>
              <a:t>4</a:t>
            </a:r>
            <a:r>
              <a:rPr lang="en-US">
                <a:solidFill>
                  <a:schemeClr val="bg2"/>
                </a:solidFill>
              </a:rPr>
              <a:t>.1 Carboxylic Acids</a:t>
            </a:r>
          </a:p>
        </p:txBody>
      </p:sp>
      <p:pic>
        <p:nvPicPr>
          <p:cNvPr id="20486" name="Picture 9" descr="Z:\Graphics\Powerpoint\MH_DCM\Denniston\Final files\chapter 14\Jpg\Line Art\den02621_14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4395788"/>
            <a:ext cx="495935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17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Reactions Involving Esters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524000"/>
            <a:ext cx="76200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Another example:</a:t>
            </a:r>
            <a:endParaRPr lang="en-US" sz="2400" smtClean="0"/>
          </a:p>
        </p:txBody>
      </p:sp>
      <p:graphicFrame>
        <p:nvGraphicFramePr>
          <p:cNvPr id="409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990600" y="2743200"/>
          <a:ext cx="76962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ISIS/Draw Sketch" r:id="rId3" imgW="7696080" imgH="1790640" progId="ISISServer">
                  <p:embed/>
                </p:oleObj>
              </mc:Choice>
              <mc:Fallback>
                <p:oleObj name="ISIS/Draw Sketch" r:id="rId3" imgW="7696080" imgH="179064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43200"/>
                        <a:ext cx="7696200" cy="179070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14.2 Esters</a:t>
            </a: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440055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grpSp>
        <p:nvGrpSpPr>
          <p:cNvPr id="4103" name="Group 9"/>
          <p:cNvGrpSpPr>
            <a:grpSpLocks/>
          </p:cNvGrpSpPr>
          <p:nvPr/>
        </p:nvGrpSpPr>
        <p:grpSpPr bwMode="auto">
          <a:xfrm>
            <a:off x="8077200" y="1524000"/>
            <a:ext cx="762000" cy="523875"/>
            <a:chOff x="3962400" y="5791200"/>
            <a:chExt cx="762000" cy="523220"/>
          </a:xfrm>
        </p:grpSpPr>
        <p:sp>
          <p:nvSpPr>
            <p:cNvPr id="410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4105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2650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629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Hydrolysis of Esters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19200"/>
            <a:ext cx="73152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main reaction of esters is hydrolysis, reaction with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This reaction is also called </a:t>
            </a:r>
            <a:r>
              <a:rPr lang="en-US" b="1" smtClean="0">
                <a:solidFill>
                  <a:srgbClr val="006600"/>
                </a:solidFill>
              </a:rPr>
              <a:t>hydration </a:t>
            </a:r>
            <a:r>
              <a:rPr lang="en-US" smtClean="0"/>
              <a:t>= cleavage of any bond by the addition of a water molecule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However, the uncatalyzed reaction is slow and requires heat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Mineral acid is used as a catalyst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14.2 Esters</a:t>
            </a: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4410075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35846" name="Picture 9" descr="14-22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029200"/>
            <a:ext cx="607377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oup 9"/>
          <p:cNvGrpSpPr>
            <a:grpSpLocks/>
          </p:cNvGrpSpPr>
          <p:nvPr/>
        </p:nvGrpSpPr>
        <p:grpSpPr bwMode="auto">
          <a:xfrm>
            <a:off x="8077200" y="685800"/>
            <a:ext cx="762000" cy="523875"/>
            <a:chOff x="3962400" y="5791200"/>
            <a:chExt cx="762000" cy="523220"/>
          </a:xfrm>
        </p:grpSpPr>
        <p:sp>
          <p:nvSpPr>
            <p:cNvPr id="35848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9</a:t>
              </a:r>
            </a:p>
          </p:txBody>
        </p:sp>
        <p:sp>
          <p:nvSpPr>
            <p:cNvPr id="35849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2739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Acid hydrolysis</a:t>
            </a:r>
            <a:r>
              <a:rPr lang="en-US" sz="4800" smtClean="0"/>
              <a:t> </a:t>
            </a:r>
            <a:r>
              <a:rPr lang="en-US" smtClean="0"/>
              <a:t>of Esters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524000"/>
            <a:ext cx="68580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/>
              <a:t>Acid hydrolysis products are: </a:t>
            </a:r>
          </a:p>
          <a:p>
            <a:pPr eaLnBrk="1" hangingPunct="1"/>
            <a:r>
              <a:rPr lang="en-US" sz="3600" smtClean="0"/>
              <a:t>Acid  </a:t>
            </a:r>
          </a:p>
          <a:p>
            <a:pPr eaLnBrk="1" hangingPunct="1"/>
            <a:r>
              <a:rPr lang="en-US" sz="3600" smtClean="0"/>
              <a:t>Alcohol </a:t>
            </a:r>
          </a:p>
        </p:txBody>
      </p:sp>
      <p:sp>
        <p:nvSpPr>
          <p:cNvPr id="36868" name="Rectangle 8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14.2 Esters</a:t>
            </a:r>
          </a:p>
        </p:txBody>
      </p:sp>
      <p:pic>
        <p:nvPicPr>
          <p:cNvPr id="36869" name="Picture 13" descr="14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657600"/>
            <a:ext cx="8534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5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Base Hydrolysis of Esters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295400"/>
            <a:ext cx="7315200" cy="3048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mtClean="0"/>
              <a:t>The base catalyzed hydrolysis of an ester: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mtClean="0"/>
              <a:t>Saponification or soap-making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mtClean="0"/>
              <a:t>Products are:</a:t>
            </a:r>
          </a:p>
          <a:p>
            <a:pPr marL="692150" lvl="1" indent="-34766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mtClean="0"/>
              <a:t>Acid salt </a:t>
            </a:r>
          </a:p>
          <a:p>
            <a:pPr marL="692150" lvl="1" indent="-34766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mtClean="0"/>
              <a:t>Alcohol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mtClean="0"/>
              <a:t>Acid can’t exist in basic conditions, so the product is the salt of the carboxylic acid using the cation of the base catalyst</a:t>
            </a:r>
          </a:p>
        </p:txBody>
      </p:sp>
      <p:sp>
        <p:nvSpPr>
          <p:cNvPr id="37892" name="Rectangle 9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14.2 Esters</a:t>
            </a:r>
          </a:p>
        </p:txBody>
      </p:sp>
      <p:sp>
        <p:nvSpPr>
          <p:cNvPr id="37893" name="Rectangle 12"/>
          <p:cNvSpPr>
            <a:spLocks noChangeArrowheads="1"/>
          </p:cNvSpPr>
          <p:nvPr/>
        </p:nvSpPr>
        <p:spPr bwMode="auto">
          <a:xfrm>
            <a:off x="44053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37894" name="Picture 14" descr="14-24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572000"/>
            <a:ext cx="82518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Group 9"/>
          <p:cNvGrpSpPr>
            <a:grpSpLocks/>
          </p:cNvGrpSpPr>
          <p:nvPr/>
        </p:nvGrpSpPr>
        <p:grpSpPr bwMode="auto">
          <a:xfrm>
            <a:off x="8001000" y="838200"/>
            <a:ext cx="838200" cy="523875"/>
            <a:chOff x="3886200" y="5791200"/>
            <a:chExt cx="838200" cy="523220"/>
          </a:xfrm>
        </p:grpSpPr>
        <p:sp>
          <p:nvSpPr>
            <p:cNvPr id="37896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10</a:t>
              </a:r>
            </a:p>
          </p:txBody>
        </p:sp>
        <p:sp>
          <p:nvSpPr>
            <p:cNvPr id="37897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8299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</a:t>
            </a:r>
            <a:r>
              <a:rPr lang="en-US" dirty="0" smtClean="0"/>
              <a:t>bonding</a:t>
            </a:r>
            <a:endParaRPr lang="en-US" dirty="0" smtClean="0"/>
          </a:p>
        </p:txBody>
      </p:sp>
      <p:pic>
        <p:nvPicPr>
          <p:cNvPr id="7171" name="Picture 4" descr="den02621_14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249363"/>
            <a:ext cx="897255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7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sz="4800" dirty="0" err="1"/>
              <a:t>Fysiske</a:t>
            </a:r>
            <a:r>
              <a:rPr lang="en-US" sz="4800" dirty="0"/>
              <a:t> </a:t>
            </a:r>
            <a:r>
              <a:rPr lang="en-US" sz="4800" dirty="0" err="1"/>
              <a:t>egenskaber</a:t>
            </a:r>
            <a:endParaRPr lang="en-US" sz="48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371600"/>
            <a:ext cx="7772400" cy="19812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Due to carboxylic acids forming intermolecular hydrogen bonds boiling points are at higher temperatures than those of any other functional group studied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424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14.1 Carboxylic Acids</a:t>
            </a:r>
          </a:p>
        </p:txBody>
      </p:sp>
      <p:pic>
        <p:nvPicPr>
          <p:cNvPr id="21510" name="Picture 11" descr="14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640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Nomenklatur</a:t>
            </a: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916832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-oic acid</a:t>
            </a: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2564904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-carboxylic acid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328498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</a:t>
            </a:r>
            <a:r>
              <a:rPr lang="da-DK" dirty="0" smtClean="0"/>
              <a:t>rivial name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54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6205</TotalTime>
  <Words>1041</Words>
  <Application>Microsoft Office PowerPoint</Application>
  <PresentationFormat>On-screen Show (4:3)</PresentationFormat>
  <Paragraphs>247</Paragraphs>
  <Slides>63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Office Theme</vt:lpstr>
      <vt:lpstr>CS ChemDraw Drawing</vt:lpstr>
      <vt:lpstr>ISIS/Draw Sketch</vt:lpstr>
      <vt:lpstr>Karboxylsyrer og derivater</vt:lpstr>
      <vt:lpstr>Functional groups</vt:lpstr>
      <vt:lpstr>Acid and esters </vt:lpstr>
      <vt:lpstr>Formic acid</vt:lpstr>
      <vt:lpstr>14.1 Karboxylsyrer</vt:lpstr>
      <vt:lpstr>Physical properties</vt:lpstr>
      <vt:lpstr>Hydrogen bonding</vt:lpstr>
      <vt:lpstr>Fysiske egenskaber</vt:lpstr>
      <vt:lpstr>Nomenklatur</vt:lpstr>
      <vt:lpstr>Karboxylic acids</vt:lpstr>
      <vt:lpstr>Navne for aromatiske syrer</vt:lpstr>
      <vt:lpstr>Typiske karboxylsyrer</vt:lpstr>
      <vt:lpstr>Acids from natural sources</vt:lpstr>
      <vt:lpstr>Some Important Carboxylic Acids</vt:lpstr>
      <vt:lpstr>Acids from fruits</vt:lpstr>
      <vt:lpstr>Aspirin</vt:lpstr>
      <vt:lpstr>Oxidation</vt:lpstr>
      <vt:lpstr>Acid-base reactions!</vt:lpstr>
      <vt:lpstr>Salts of Carboxylic Acids</vt:lpstr>
      <vt:lpstr>Esters with nice smells</vt:lpstr>
      <vt:lpstr>Naming</vt:lpstr>
      <vt:lpstr>Naming Esters</vt:lpstr>
      <vt:lpstr>Page 471</vt:lpstr>
      <vt:lpstr>How to make esters</vt:lpstr>
      <vt:lpstr>Esterification</vt:lpstr>
      <vt:lpstr>Nomenclature</vt:lpstr>
      <vt:lpstr>Acid hydrolysis of Esters</vt:lpstr>
      <vt:lpstr>Base Hydrolysis of Esters</vt:lpstr>
      <vt:lpstr>Hydrolysis of fat (saponification)</vt:lpstr>
      <vt:lpstr>Micelle formation (soap action)</vt:lpstr>
      <vt:lpstr>Condensation polymers</vt:lpstr>
      <vt:lpstr>Condensation Polymers</vt:lpstr>
      <vt:lpstr>Polethylene terphthalate, PETE</vt:lpstr>
      <vt:lpstr>PEN</vt:lpstr>
      <vt:lpstr>Acid derivatives </vt:lpstr>
      <vt:lpstr>14.3 Acid Chlorides and  Acid Anhydrides</vt:lpstr>
      <vt:lpstr>Acids Chlorides</vt:lpstr>
      <vt:lpstr>Inorganic acid chloride</vt:lpstr>
      <vt:lpstr>Acid anhydrides</vt:lpstr>
      <vt:lpstr>Acid Anhydride Reactions  With Alcohols</vt:lpstr>
      <vt:lpstr>Aspirin</vt:lpstr>
      <vt:lpstr>14.4 Nature’s High Energy Compounds: Phosphoesters and Thioesters</vt:lpstr>
      <vt:lpstr>Phosphoric Acid Esters</vt:lpstr>
      <vt:lpstr>Phosphate esters</vt:lpstr>
      <vt:lpstr>Thioesters</vt:lpstr>
      <vt:lpstr>Pheromones</vt:lpstr>
      <vt:lpstr>Pain killers</vt:lpstr>
      <vt:lpstr>Structures of Four Prostaglandins</vt:lpstr>
      <vt:lpstr>Prostaglandin synthesis</vt:lpstr>
      <vt:lpstr>Prostaglandins</vt:lpstr>
      <vt:lpstr>Aspirin and Prostaglandins</vt:lpstr>
      <vt:lpstr>Overview of Prostaglandin Synthesis From Arachidonic Acid </vt:lpstr>
      <vt:lpstr>Reaction Schematic</vt:lpstr>
      <vt:lpstr>Summary of Reactions</vt:lpstr>
      <vt:lpstr>Summary of Reactions</vt:lpstr>
      <vt:lpstr>Thioesters</vt:lpstr>
      <vt:lpstr>Carboxylic Acid  Naming Examples</vt:lpstr>
      <vt:lpstr>Saponification</vt:lpstr>
      <vt:lpstr>Simplified Action of Soap</vt:lpstr>
      <vt:lpstr>Reactions Involving Esters</vt:lpstr>
      <vt:lpstr>Hydrolysis of Esters</vt:lpstr>
      <vt:lpstr>Acid hydrolysis of Esters</vt:lpstr>
      <vt:lpstr>Base Hydrolysis of Esters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Carboxylic acids </dc:title>
  <dc:creator>poulerik</dc:creator>
  <cp:lastModifiedBy>Poul Erik Hansen</cp:lastModifiedBy>
  <cp:revision>22</cp:revision>
  <dcterms:created xsi:type="dcterms:W3CDTF">2012-09-23T18:10:24Z</dcterms:created>
  <dcterms:modified xsi:type="dcterms:W3CDTF">2014-04-11T06:27:47Z</dcterms:modified>
</cp:coreProperties>
</file>